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5174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92e6bbba7ab66dfaa42#tid=68f7000eba80cb000ac8dee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第二册  SJ</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435608"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slide" Target="slide6.xml"/><Relationship Id="rId7" Type="http://schemas.openxmlformats.org/officeDocument/2006/relationships/slide" Target="slide12.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slide" Target="slide7.xml"/><Relationship Id="rId5" Type="http://schemas.openxmlformats.org/officeDocument/2006/relationships/image" Target="../media/image7.png"/><Relationship Id="rId10" Type="http://schemas.openxmlformats.org/officeDocument/2006/relationships/image" Target="../media/image9.png"/><Relationship Id="rId4" Type="http://schemas.openxmlformats.org/officeDocument/2006/relationships/slide" Target="slide6.xml"/><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O_7_BD.6_1#315ede0c6?vcp=1&amp;vop=1&amp;pid=b574e7386&amp;color=36,64,97&amp;mp=1&amp;vtp=1&amp;bt=1&amp;bbb=1"/>
          <p:cNvSpPr/>
          <p:nvPr/>
        </p:nvSpPr>
        <p:spPr>
          <a:xfrm>
            <a:off x="539496" y="2958801"/>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试预测广告费用支出为10百万元时的销售额.</a:t>
            </a:r>
            <a:endParaRPr lang="en-US" altLang="zh-CN" sz="1800" dirty="0"/>
          </a:p>
        </p:txBody>
      </p:sp>
      <mc:AlternateContent xmlns:mc="http://schemas.openxmlformats.org/markup-compatibility/2006" xmlns:a14="http://schemas.microsoft.com/office/drawing/2010/main">
        <mc:Choice Requires="a14">
          <p:sp>
            <p:nvSpPr>
              <p:cNvPr id="3" name="QO_7_AN.7_1#315ede0c6?vcp=1&amp;vop=1&amp;pid=b574e7386&amp;color=36,64,97&amp;vtp=1&amp;bbb=1&amp;hb=1"/>
              <p:cNvSpPr/>
              <p:nvPr/>
            </p:nvSpPr>
            <p:spPr>
              <a:xfrm>
                <a:off x="539496" y="3332434"/>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【解】根据（2）中求得的经验回归方程，当广告费用支出为10百万元时，</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=6.5×10+17.5=82.5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a:t>
                </a:r>
                <a:r>
                  <a:rPr lang="en-US" altLang="zh-CN" b="0" i="0" dirty="0">
                    <a:solidFill>
                      <a:srgbClr val="6565FF"/>
                    </a:solidFill>
                    <a:latin typeface="Times New Roman" pitchFamily="34" charset="0"/>
                    <a:ea typeface="微软雅黑" pitchFamily="34" charset="-122"/>
                    <a:cs typeface="Times New Roman" pitchFamily="34" charset="-120"/>
                  </a:rPr>
                  <a:t>百万元），即广告费用支出为10百万元时，销售额大约为82.5百万元.</a:t>
                </a:r>
                <a:endParaRPr lang="en-US" altLang="zh-CN" dirty="0"/>
              </a:p>
            </p:txBody>
          </p:sp>
        </mc:Choice>
        <mc:Fallback xmlns="">
          <p:sp>
            <p:nvSpPr>
              <p:cNvPr id="3" name="QO_7_AN.7_1#315ede0c6?vcp=1&amp;vop=1&amp;pid=b574e7386&amp;color=36,64,97&amp;vtp=1&amp;bbb=1&amp;hb=1"/>
              <p:cNvSpPr>
                <a:spLocks noRot="1" noChangeAspect="1" noMove="1" noResize="1" noEditPoints="1" noAdjustHandles="1" noChangeArrowheads="1" noChangeShapeType="1" noTextEdit="1"/>
              </p:cNvSpPr>
              <p:nvPr/>
            </p:nvSpPr>
            <p:spPr>
              <a:xfrm>
                <a:off x="539496" y="3332434"/>
                <a:ext cx="11109960" cy="773240"/>
              </a:xfrm>
              <a:prstGeom prst="rect">
                <a:avLst/>
              </a:prstGeom>
              <a:blipFill>
                <a:blip r:embed="rId3"/>
                <a:stretch>
                  <a:fillRect l="-1317"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O_6_BD.8_1#5a65218c0?vcp=1&amp;vop=1&amp;pid=8d1e477ee&amp;color=36,64,97&amp;vtp=1&amp;bt=1&amp;bbb=1&amp;hb=1"/>
          <p:cNvSpPr/>
          <p:nvPr/>
        </p:nvSpPr>
        <p:spPr>
          <a:xfrm>
            <a:off x="539496" y="828000"/>
            <a:ext cx="11109960" cy="627190"/>
          </a:xfrm>
          <a:prstGeom prst="rect">
            <a:avLst/>
          </a:prstGeom>
          <a:noFill/>
          <a:ln/>
        </p:spPr>
        <p:txBody>
          <a:bodyPr wrap="none" lIns="0" tIns="0" rIns="0" bIns="0" rtlCol="0" anchor="t"/>
          <a:lstStyle/>
          <a:p>
            <a:pPr algn="l" latinLnBrk="1">
              <a:lnSpc>
                <a:spcPts val="26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[浙江金兰教育合作组织2025高二期中]</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随着电商事业的快速发展，网络购物交易额也快速提升</a:t>
            </a:r>
            <a:r>
              <a:rPr lang="en-US" altLang="zh-CN" sz="1800" b="0" i="0">
                <a:solidFill>
                  <a:srgbClr val="244061"/>
                </a:solidFill>
                <a:latin typeface="Times New Roman" pitchFamily="34" charset="0"/>
                <a:ea typeface="微软雅黑" pitchFamily="34" charset="-122"/>
                <a:cs typeface="Times New Roman" pitchFamily="34" charset="-120"/>
              </a:rPr>
              <a:t>，某网上交</a:t>
            </a:r>
          </a:p>
          <a:p>
            <a:pPr latinLnBrk="1">
              <a:lnSpc>
                <a:spcPts val="2500"/>
              </a:lnSpc>
            </a:pPr>
            <a:r>
              <a:rPr lang="en-US" altLang="zh-CN" b="0" i="0">
                <a:solidFill>
                  <a:srgbClr val="244061"/>
                </a:solidFill>
                <a:latin typeface="Times New Roman" pitchFamily="34" charset="0"/>
                <a:ea typeface="微软雅黑" pitchFamily="34" charset="-122"/>
                <a:cs typeface="Times New Roman" pitchFamily="34" charset="-120"/>
              </a:rPr>
              <a:t>易平台工作人员对</a:t>
            </a:r>
            <a:r>
              <a:rPr lang="en-US" altLang="zh-CN" b="0" i="0" dirty="0">
                <a:solidFill>
                  <a:srgbClr val="244061"/>
                </a:solidFill>
                <a:latin typeface="Times New Roman" pitchFamily="34" charset="0"/>
                <a:ea typeface="微软雅黑" pitchFamily="34" charset="-122"/>
                <a:cs typeface="Times New Roman" pitchFamily="34" charset="-120"/>
              </a:rPr>
              <a:t>2020年至2024年每年的交易额（取近似值）进行统计分析，结果如表所示.</a:t>
            </a:r>
            <a:endParaRPr lang="en-US" altLang="zh-CN" dirty="0"/>
          </a:p>
        </p:txBody>
      </p:sp>
      <mc:AlternateContent xmlns:mc="http://schemas.openxmlformats.org/markup-compatibility/2006" xmlns:a14="http://schemas.microsoft.com/office/drawing/2010/main">
        <mc:Choice Requires="a14">
          <p:graphicFrame>
            <p:nvGraphicFramePr>
              <p:cNvPr id="12" name="QO_6_BD.8_2#5a65218c0?colgroup=10,7,4,7,4,7&amp;vcp=1&amp;vop=1&amp;pid=8d1e477ee&amp;color=36,64,97&amp;vtp=1&amp;bbb=1"/>
              <p:cNvGraphicFramePr>
                <a:graphicFrameLocks noGrp="1"/>
              </p:cNvGraphicFramePr>
              <p:nvPr>
                <p:extLst>
                  <p:ext uri="{D42A27DB-BD31-4B8C-83A1-F6EECF244321}">
                    <p14:modId xmlns:p14="http://schemas.microsoft.com/office/powerpoint/2010/main" val="3473854825"/>
                  </p:ext>
                </p:extLst>
              </p:nvPr>
            </p:nvGraphicFramePr>
            <p:xfrm>
              <a:off x="539496" y="1591397"/>
              <a:ext cx="11064240" cy="1108139"/>
            </p:xfrm>
            <a:graphic>
              <a:graphicData uri="http://schemas.openxmlformats.org/drawingml/2006/table">
                <a:tbl>
                  <a:tblPr/>
                  <a:tblGrid>
                    <a:gridCol w="2615184">
                      <a:extLst>
                        <a:ext uri="{9D8B030D-6E8A-4147-A177-3AD203B41FA5}">
                          <a16:colId xmlns:a16="http://schemas.microsoft.com/office/drawing/2014/main" val="20000"/>
                        </a:ext>
                      </a:extLst>
                    </a:gridCol>
                    <a:gridCol w="1956816">
                      <a:extLst>
                        <a:ext uri="{9D8B030D-6E8A-4147-A177-3AD203B41FA5}">
                          <a16:colId xmlns:a16="http://schemas.microsoft.com/office/drawing/2014/main" val="20001"/>
                        </a:ext>
                      </a:extLst>
                    </a:gridCol>
                    <a:gridCol w="1289304">
                      <a:extLst>
                        <a:ext uri="{9D8B030D-6E8A-4147-A177-3AD203B41FA5}">
                          <a16:colId xmlns:a16="http://schemas.microsoft.com/office/drawing/2014/main" val="20002"/>
                        </a:ext>
                      </a:extLst>
                    </a:gridCol>
                    <a:gridCol w="1956816">
                      <a:extLst>
                        <a:ext uri="{9D8B030D-6E8A-4147-A177-3AD203B41FA5}">
                          <a16:colId xmlns:a16="http://schemas.microsoft.com/office/drawing/2014/main" val="20003"/>
                        </a:ext>
                      </a:extLst>
                    </a:gridCol>
                    <a:gridCol w="1289304">
                      <a:extLst>
                        <a:ext uri="{9D8B030D-6E8A-4147-A177-3AD203B41FA5}">
                          <a16:colId xmlns:a16="http://schemas.microsoft.com/office/drawing/2014/main" val="20004"/>
                        </a:ext>
                      </a:extLst>
                    </a:gridCol>
                    <a:gridCol w="1956816">
                      <a:extLst>
                        <a:ext uri="{9D8B030D-6E8A-4147-A177-3AD203B41FA5}">
                          <a16:colId xmlns:a16="http://schemas.microsoft.com/office/drawing/2014/main" val="20005"/>
                        </a:ext>
                      </a:extLst>
                    </a:gridCol>
                  </a:tblGrid>
                  <a:tr h="369443">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年份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2020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2021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2023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69253">
                    <a:tc>
                      <a:txBody>
                        <a:bodyPr/>
                        <a:lstStyle/>
                        <a:p>
                          <a:pPr algn="ctr" latinLnBrk="1" hangingPunct="0">
                            <a:lnSpc>
                              <a:spcPts val="2400"/>
                            </a:lnSpc>
                          </a:pPr>
                          <a:r>
                            <a:rPr lang="en-US" altLang="zh-CN" sz="1800" b="0" i="0" dirty="0">
                              <a:solidFill>
                                <a:srgbClr val="244061"/>
                              </a:solidFill>
                              <a:latin typeface="Times New Roman" pitchFamily="34" charset="0"/>
                              <a:ea typeface="微软雅黑" pitchFamily="34" charset="-122"/>
                              <a:cs typeface="Times New Roman" pitchFamily="34" charset="-120"/>
                            </a:rPr>
                            <a:t>年份代码</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69443">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交易额</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𝑦</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百亿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xmlns="">
          <p:graphicFrame>
            <p:nvGraphicFramePr>
              <p:cNvPr id="12" name="QO_6_BD.8_2#5a65218c0?colgroup=10,7,4,7,4,7&amp;vcp=1&amp;vop=1&amp;pid=8d1e477ee&amp;color=36,64,97&amp;vtp=1&amp;bbb=1"/>
              <p:cNvGraphicFramePr>
                <a:graphicFrameLocks noGrp="1"/>
              </p:cNvGraphicFramePr>
              <p:nvPr>
                <p:extLst>
                  <p:ext uri="{D42A27DB-BD31-4B8C-83A1-F6EECF244321}">
                    <p14:modId xmlns:p14="http://schemas.microsoft.com/office/powerpoint/2010/main" val="3473854825"/>
                  </p:ext>
                </p:extLst>
              </p:nvPr>
            </p:nvGraphicFramePr>
            <p:xfrm>
              <a:off x="539496" y="1591397"/>
              <a:ext cx="11064240" cy="1108139"/>
            </p:xfrm>
            <a:graphic>
              <a:graphicData uri="http://schemas.openxmlformats.org/drawingml/2006/table">
                <a:tbl>
                  <a:tblPr/>
                  <a:tblGrid>
                    <a:gridCol w="2615184">
                      <a:extLst>
                        <a:ext uri="{9D8B030D-6E8A-4147-A177-3AD203B41FA5}">
                          <a16:colId xmlns:a16="http://schemas.microsoft.com/office/drawing/2014/main" val="20000"/>
                        </a:ext>
                      </a:extLst>
                    </a:gridCol>
                    <a:gridCol w="1956816">
                      <a:extLst>
                        <a:ext uri="{9D8B030D-6E8A-4147-A177-3AD203B41FA5}">
                          <a16:colId xmlns:a16="http://schemas.microsoft.com/office/drawing/2014/main" val="20001"/>
                        </a:ext>
                      </a:extLst>
                    </a:gridCol>
                    <a:gridCol w="1289304">
                      <a:extLst>
                        <a:ext uri="{9D8B030D-6E8A-4147-A177-3AD203B41FA5}">
                          <a16:colId xmlns:a16="http://schemas.microsoft.com/office/drawing/2014/main" val="20002"/>
                        </a:ext>
                      </a:extLst>
                    </a:gridCol>
                    <a:gridCol w="1956816">
                      <a:extLst>
                        <a:ext uri="{9D8B030D-6E8A-4147-A177-3AD203B41FA5}">
                          <a16:colId xmlns:a16="http://schemas.microsoft.com/office/drawing/2014/main" val="20003"/>
                        </a:ext>
                      </a:extLst>
                    </a:gridCol>
                    <a:gridCol w="1289304">
                      <a:extLst>
                        <a:ext uri="{9D8B030D-6E8A-4147-A177-3AD203B41FA5}">
                          <a16:colId xmlns:a16="http://schemas.microsoft.com/office/drawing/2014/main" val="20004"/>
                        </a:ext>
                      </a:extLst>
                    </a:gridCol>
                    <a:gridCol w="1956816">
                      <a:extLst>
                        <a:ext uri="{9D8B030D-6E8A-4147-A177-3AD203B41FA5}">
                          <a16:colId xmlns:a16="http://schemas.microsoft.com/office/drawing/2014/main" val="20005"/>
                        </a:ext>
                      </a:extLst>
                    </a:gridCol>
                  </a:tblGrid>
                  <a:tr h="369443">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年份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2020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2021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2023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69253">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33" t="-108333" r="-323776" b="-130000"/>
                          </a:stretch>
                        </a:blipFill>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69443">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33" t="-204918" r="-323776" b="-27869"/>
                          </a:stretch>
                        </a:blipFill>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244061"/>
                              </a:solidFill>
                              <a:latin typeface="Times New Roman" pitchFamily="34" charset="0"/>
                              <a:ea typeface="微软雅黑" pitchFamily="34" charset="-122"/>
                              <a:cs typeface="Times New Roman"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mc:AlternateContent xmlns:mc="http://schemas.openxmlformats.org/markup-compatibility/2006" xmlns:a14="http://schemas.microsoft.com/office/drawing/2010/main">
        <mc:Choice Requires="a14">
          <p:sp>
            <p:nvSpPr>
              <p:cNvPr id="4" name="QO_6_BD.8_3#5a65218c0?vcp=1&amp;vop=1&amp;pid=8d1e477ee&amp;color=36,64,97&amp;vtp=1&amp;bbb=1"/>
              <p:cNvSpPr/>
              <p:nvPr/>
            </p:nvSpPr>
            <p:spPr>
              <a:xfrm>
                <a:off x="539496" y="2835997"/>
                <a:ext cx="11109960" cy="1145604"/>
              </a:xfrm>
              <a:prstGeom prst="rect">
                <a:avLst/>
              </a:prstGeom>
              <a:noFill/>
              <a:ln/>
            </p:spPr>
            <p:txBody>
              <a:bodyPr wrap="none" lIns="0" tIns="0" rIns="0" bIns="0" rtlCol="0" anchor="t"/>
              <a:lstStyle/>
              <a:p>
                <a:pPr algn="l" latinLnBrk="1">
                  <a:lnSpc>
                    <a:spcPts val="2600"/>
                  </a:lnSpc>
                </a:pPr>
                <a:r>
                  <a:rPr lang="en-US" altLang="zh-CN" sz="1800" b="0" i="0" dirty="0">
                    <a:solidFill>
                      <a:srgbClr val="244061"/>
                    </a:solidFill>
                    <a:latin typeface="Times New Roman" pitchFamily="34" charset="0"/>
                    <a:ea typeface="微软雅黑" pitchFamily="34" charset="-122"/>
                    <a:cs typeface="Times New Roman" pitchFamily="34" charset="-120"/>
                  </a:rPr>
                  <a:t>利用最小二乘法求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的经验回归方程，并预测2025年该平台的交易额．</a:t>
                </a:r>
                <a:endParaRPr lang="en-US" altLang="zh-CN" sz="1800" dirty="0"/>
              </a:p>
              <a:p>
                <a:pPr latinLnBrk="1">
                  <a:lnSpc>
                    <a:spcPts val="64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参考数据和公式</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5</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𝑡</m:t>
                        </m:r>
                      </m:e>
                    </m:ba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r>
                      <a:rPr lang="en-US" altLang="zh-CN" sz="1800" b="0" i="0">
                        <a:solidFill>
                          <a:srgbClr val="244061"/>
                        </a:solidFill>
                        <a:latin typeface="Cambria Math" pitchFamily="34" charset="0"/>
                        <a:ea typeface="Cambria Math" pitchFamily="34" charset="-122"/>
                        <a:cs typeface="Cambria Math" pitchFamily="34" charset="-120"/>
                      </a:rPr>
                      <m:t>)=33</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𝑏</m:t>
                        </m:r>
                      </m:e>
                    </m:acc>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𝑡</m:t>
                            </m:r>
                          </m:e>
                        </m:ba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r>
                          <a:rPr lang="en-US" altLang="zh-CN" sz="1800" b="0" i="0">
                            <a:solidFill>
                              <a:srgbClr val="244061"/>
                            </a:solidFill>
                            <a:latin typeface="Cambria Math" pitchFamily="34" charset="0"/>
                            <a:ea typeface="Cambria Math" pitchFamily="34" charset="-122"/>
                            <a:cs typeface="Cambria Math" pitchFamily="34" charset="-120"/>
                          </a:rPr>
                          <m:t>)</m:t>
                        </m:r>
                      </m:num>
                      <m:den>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𝑡</m:t>
                                </m:r>
                              </m:e>
                            </m:bar>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6_BD.8_3#5a65218c0?vcp=1&amp;vop=1&amp;pid=8d1e477ee&amp;color=36,64,97&amp;vtp=1&amp;bbb=1"/>
              <p:cNvSpPr>
                <a:spLocks noRot="1" noChangeAspect="1" noMove="1" noResize="1" noEditPoints="1" noAdjustHandles="1" noChangeArrowheads="1" noChangeShapeType="1" noTextEdit="1"/>
              </p:cNvSpPr>
              <p:nvPr/>
            </p:nvSpPr>
            <p:spPr>
              <a:xfrm>
                <a:off x="539496" y="2835997"/>
                <a:ext cx="11109960" cy="1145604"/>
              </a:xfrm>
              <a:prstGeom prst="rect">
                <a:avLst/>
              </a:prstGeom>
              <a:blipFill>
                <a:blip r:embed="rId4"/>
                <a:stretch>
                  <a:fillRect l="-1317" t="-4255" b="-53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AN.9_1#5a65218c0?vcp=1&amp;vop=1&amp;pid=8d1e477ee&amp;color=36,64,97&amp;vtp=1&amp;bbb=1"/>
              <p:cNvSpPr/>
              <p:nvPr/>
            </p:nvSpPr>
            <p:spPr>
              <a:xfrm>
                <a:off x="539496" y="3984712"/>
                <a:ext cx="11109960" cy="2173605"/>
              </a:xfrm>
              <a:prstGeom prst="rect">
                <a:avLst/>
              </a:prstGeom>
              <a:noFill/>
              <a:ln/>
            </p:spPr>
            <p:txBody>
              <a:bodyPr wrap="none" lIns="0" tIns="0" rIns="0" bIns="0" rtlCol="0" anchor="t"/>
              <a:lstStyle/>
              <a:p>
                <a:pPr algn="l" latinLnBrk="1">
                  <a:lnSpc>
                    <a:spcPts val="6800"/>
                  </a:lnSpc>
                </a:pPr>
                <a:r>
                  <a:rPr lang="en-US" altLang="zh-CN" sz="1800" b="0" i="0" dirty="0">
                    <a:solidFill>
                      <a:srgbClr val="6565FF"/>
                    </a:solidFill>
                    <a:latin typeface="SimSun" pitchFamily="34" charset="0"/>
                    <a:ea typeface="SimSun" pitchFamily="34" charset="-122"/>
                    <a:cs typeface="SimSun" pitchFamily="34" charset="-120"/>
                  </a:rPr>
                  <a:t>    </a:t>
                </a: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由已知得，</a:t>
                </a:r>
                <a14:m>
                  <m:oMath xmlns:m="http://schemas.openxmlformats.org/officeDocument/2006/math">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𝑡</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1+2+3+4+5</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1.5+2+3.5+8+15</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𝑏</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𝑡</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𝑡</m:t>
                            </m:r>
                          </m:e>
                        </m:ba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num>
                      <m:den>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𝑡</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𝑡</m:t>
                                </m:r>
                              </m:e>
                            </m:ba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33</m:t>
                        </m:r>
                      </m:num>
                      <m:den>
                        <m:r>
                          <a:rPr lang="en-US" altLang="zh-CN" sz="1800" b="0" i="0">
                            <a:solidFill>
                              <a:srgbClr val="6565FF"/>
                            </a:solidFill>
                            <a:latin typeface="Cambria Math" pitchFamily="34" charset="0"/>
                            <a:ea typeface="Cambria Math" pitchFamily="34" charset="-122"/>
                            <a:cs typeface="Cambria Math" pitchFamily="34" charset="-120"/>
                          </a:rPr>
                          <m:t>4+1+0+1+4</m:t>
                        </m:r>
                      </m:den>
                    </m:f>
                    <m:r>
                      <a:rPr lang="en-US" altLang="zh-CN" sz="1800" b="0" i="0">
                        <a:solidFill>
                          <a:srgbClr val="6565FF"/>
                        </a:solidFill>
                        <a:latin typeface="Cambria Math" pitchFamily="34" charset="0"/>
                        <a:ea typeface="Cambria Math" pitchFamily="34" charset="-122"/>
                        <a:cs typeface="Cambria Math" pitchFamily="34" charset="-120"/>
                      </a:rPr>
                      <m:t>=3.3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𝑎</m:t>
                        </m:r>
                      </m:e>
                    </m:acc>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𝑏</m:t>
                        </m:r>
                      </m:e>
                    </m:acc>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𝑡</m:t>
                        </m:r>
                      </m:e>
                    </m:bar>
                    <m:r>
                      <a:rPr lang="en-US" altLang="zh-CN" sz="1800" b="0" i="0">
                        <a:solidFill>
                          <a:srgbClr val="6565FF"/>
                        </a:solidFill>
                        <a:latin typeface="Cambria Math" pitchFamily="34" charset="0"/>
                        <a:ea typeface="Cambria Math" pitchFamily="34" charset="-122"/>
                        <a:cs typeface="Cambria Math" pitchFamily="34" charset="-120"/>
                      </a:rPr>
                      <m:t>=6−3.3×3=−3.9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6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oMath>
                </a14:m>
                <a:r>
                  <a:rPr lang="en-US" altLang="zh-CN" sz="1800" b="0" i="0" dirty="0">
                    <a:solidFill>
                      <a:srgbClr val="6565FF"/>
                    </a:solidFill>
                    <a:latin typeface="Times New Roman" pitchFamily="34" charset="0"/>
                    <a:ea typeface="微软雅黑" pitchFamily="34" charset="-122"/>
                    <a:cs typeface="Times New Roman" pitchFamily="34" charset="-120"/>
                  </a:rPr>
                  <a:t>的经验回归方程为</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=3.3</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−3.9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6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=3.3×6−3.9=15.9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5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所以预测</a:t>
                </a:r>
                <a:r>
                  <a:rPr lang="en-US" altLang="zh-CN" sz="1800" b="0" i="0" dirty="0">
                    <a:solidFill>
                      <a:srgbClr val="6565FF"/>
                    </a:solidFill>
                    <a:latin typeface="Times New Roman" pitchFamily="34" charset="0"/>
                    <a:ea typeface="微软雅黑" pitchFamily="34" charset="-122"/>
                    <a:cs typeface="Times New Roman" pitchFamily="34" charset="-120"/>
                  </a:rPr>
                  <a:t>2025年该平台的交易额为15.9百亿．</a:t>
                </a:r>
                <a:endParaRPr lang="en-US" altLang="zh-CN" sz="1800" dirty="0"/>
              </a:p>
            </p:txBody>
          </p:sp>
        </mc:Choice>
        <mc:Fallback xmlns="">
          <p:sp>
            <p:nvSpPr>
              <p:cNvPr id="5" name="QO_6_AN.9_1#5a65218c0?vcp=1&amp;vop=1&amp;pid=8d1e477ee&amp;color=36,64,97&amp;vtp=1&amp;bbb=1"/>
              <p:cNvSpPr>
                <a:spLocks noRot="1" noChangeAspect="1" noMove="1" noResize="1" noEditPoints="1" noAdjustHandles="1" noChangeArrowheads="1" noChangeShapeType="1" noTextEdit="1"/>
              </p:cNvSpPr>
              <p:nvPr/>
            </p:nvSpPr>
            <p:spPr>
              <a:xfrm>
                <a:off x="539496" y="3984712"/>
                <a:ext cx="11109960" cy="2173605"/>
              </a:xfrm>
              <a:prstGeom prst="rect">
                <a:avLst/>
              </a:prstGeom>
              <a:blipFill>
                <a:blip r:embed="rId5"/>
                <a:stretch>
                  <a:fillRect b="-646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C_5_BD#beee1f3ca?vcp=1&amp;pid=7dd561917&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残差分析</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3" name="QC_6_BD.10_1#bb54d5167?vaa=1&amp;vcp=1&amp;vop=1&amp;pid=beee1f3ca&amp;color=36,64,97&amp;vtp=1&amp;bbb=1&amp;hb=1"/>
              <p:cNvSpPr/>
              <p:nvPr/>
            </p:nvSpPr>
            <p:spPr>
              <a:xfrm>
                <a:off x="539496" y="1318332"/>
                <a:ext cx="11109960" cy="14433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[黑龙江哈尔滨师范大学附属中学2025高二月考]</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根据变量</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的成对样本数据</a:t>
                </a:r>
                <a:r>
                  <a:rPr lang="en-US" altLang="zh-CN" sz="1800" b="0" i="0">
                    <a:solidFill>
                      <a:srgbClr val="244061"/>
                    </a:solidFill>
                    <a:latin typeface="Times New Roman" pitchFamily="34" charset="0"/>
                    <a:ea typeface="微软雅黑" pitchFamily="34" charset="-122"/>
                    <a:cs typeface="Times New Roman" pitchFamily="34" charset="-120"/>
                  </a:rPr>
                  <a:t>，由一元线性回归模型</a:t>
                </a:r>
              </a:p>
              <a:p>
                <a:pPr latinLnBrk="1">
                  <a:lnSpc>
                    <a:spcPts val="5300"/>
                  </a:lnSpc>
                </a:pPr>
                <a14:m>
                  <m:oMath xmlns:m="http://schemas.openxmlformats.org/officeDocument/2006/math">
                    <m:d>
                      <m:dPr>
                        <m:begChr m:val="{"/>
                        <m:endChr m:val=""/>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&amp;</m:t>
                            </m:r>
                            <m:r>
                              <a:rPr lang="en-US" altLang="zh-CN" sz="1800" b="0" i="0">
                                <a:solidFill>
                                  <a:srgbClr val="244061"/>
                                </a:solidFill>
                                <a:latin typeface="Cambria Math" pitchFamily="34" charset="0"/>
                                <a:ea typeface="Cambria Math" pitchFamily="34" charset="-122"/>
                                <a:cs typeface="Cambria Math" pitchFamily="34" charset="-120"/>
                              </a:rPr>
                              <m:t>𝑌</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𝑒</m:t>
                            </m:r>
                            <m:r>
                              <a:rPr lang="en-US" altLang="zh-CN" sz="1800" b="0" i="0">
                                <a:solidFill>
                                  <a:srgbClr val="244061"/>
                                </a:solidFill>
                                <a:latin typeface="Cambria Math" pitchFamily="34" charset="0"/>
                                <a:ea typeface="Cambria Math" pitchFamily="34" charset="-122"/>
                                <a:cs typeface="Cambria Math" pitchFamily="34" charset="-120"/>
                              </a:rPr>
                              <m:t>,</m:t>
                            </m:r>
                          </m:e>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&amp;</m:t>
                            </m:r>
                            <m:r>
                              <a:rPr lang="en-US" altLang="zh-CN" sz="1800" b="0" i="0">
                                <a:solidFill>
                                  <a:srgbClr val="244061"/>
                                </a:solidFill>
                                <a:latin typeface="Cambria Math" pitchFamily="34" charset="0"/>
                                <a:ea typeface="Cambria Math" pitchFamily="34" charset="-122"/>
                                <a:cs typeface="Cambria Math" pitchFamily="34" charset="-120"/>
                              </a:rPr>
                              <m:t>𝐸</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𝑒</m:t>
                            </m:r>
                            <m:r>
                              <a:rPr lang="en-US" altLang="zh-CN" sz="1800" b="0" i="0">
                                <a:solidFill>
                                  <a:srgbClr val="244061"/>
                                </a:solidFill>
                                <a:latin typeface="Cambria Math" pitchFamily="34" charset="0"/>
                                <a:ea typeface="Cambria Math" pitchFamily="34" charset="-122"/>
                                <a:cs typeface="Cambria Math" pitchFamily="34" charset="-120"/>
                              </a:rPr>
                              <m:t>)=0,</m:t>
                            </m:r>
                            <m:r>
                              <a:rPr lang="en-US" altLang="zh-CN" sz="1800" b="0" i="0">
                                <a:solidFill>
                                  <a:srgbClr val="244061"/>
                                </a:solidFill>
                                <a:latin typeface="Cambria Math" pitchFamily="34" charset="0"/>
                                <a:ea typeface="Cambria Math" pitchFamily="34" charset="-122"/>
                                <a:cs typeface="Cambria Math" pitchFamily="34" charset="-120"/>
                              </a:rPr>
                              <m:t>𝐷</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𝑒</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𝜎</m:t>
                                </m:r>
                              </m:e>
                              <m:sup>
                                <m:r>
                                  <a:rPr lang="en-US" altLang="zh-CN" sz="1800" b="0" i="0">
                                    <a:solidFill>
                                      <a:srgbClr val="244061"/>
                                    </a:solidFill>
                                    <a:latin typeface="Cambria Math" pitchFamily="34" charset="0"/>
                                    <a:ea typeface="Cambria Math" pitchFamily="34" charset="-122"/>
                                    <a:cs typeface="Cambria Math" pitchFamily="34" charset="-120"/>
                                  </a:rPr>
                                  <m:t>2</m:t>
                                </m:r>
                              </m:sup>
                            </m:sSup>
                          </m:e>
                        </m:eqArr>
                      </m:e>
                    </m:d>
                  </m:oMath>
                </a14:m>
                <a:r>
                  <a:rPr lang="en-US" altLang="zh-CN" sz="1800" b="0" i="0" dirty="0">
                    <a:solidFill>
                      <a:srgbClr val="244061"/>
                    </a:solidFill>
                    <a:latin typeface="Times New Roman" pitchFamily="34" charset="0"/>
                    <a:ea typeface="微软雅黑" pitchFamily="34" charset="-122"/>
                    <a:cs typeface="Times New Roman" pitchFamily="34" charset="-120"/>
                  </a:rPr>
                  <a:t>得到经验回归方程</a:t>
                </a:r>
                <a14:m>
                  <m:oMath xmlns:m="http://schemas.openxmlformats.org/officeDocument/2006/math">
                    <m:acc>
                      <m:accPr>
                        <m:chr m:val="̂"/>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𝑦</m:t>
                        </m:r>
                      </m:e>
                    </m:acc>
                    <m:r>
                      <a:rPr lang="en-US" altLang="zh-CN" sz="1800" b="0" i="0" smtClean="0">
                        <a:solidFill>
                          <a:srgbClr val="244061"/>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𝑏</m:t>
                        </m:r>
                      </m:e>
                    </m:acc>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𝑎</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，求得残差图．对于以下四幅残差图</a:t>
                </a:r>
                <a:r>
                  <a:rPr lang="en-US" altLang="zh-CN" sz="1800" b="0" i="0">
                    <a:solidFill>
                      <a:srgbClr val="244061"/>
                    </a:solidFill>
                    <a:latin typeface="Times New Roman" pitchFamily="34" charset="0"/>
                    <a:ea typeface="微软雅黑" pitchFamily="34" charset="-122"/>
                    <a:cs typeface="Times New Roman" pitchFamily="34" charset="-120"/>
                  </a:rPr>
                  <a:t>，满足一元线性回归模</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型中对随机误差假设的是(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3" name="QC_6_BD.10_1#bb54d5167?vaa=1&amp;vcp=1&amp;vop=1&amp;pid=beee1f3ca&amp;color=36,64,97&amp;vtp=1&amp;bbb=1&amp;hb=1"/>
              <p:cNvSpPr>
                <a:spLocks noRot="1" noChangeAspect="1" noMove="1" noResize="1" noEditPoints="1" noAdjustHandles="1" noChangeArrowheads="1" noChangeShapeType="1" noTextEdit="1"/>
              </p:cNvSpPr>
              <p:nvPr/>
            </p:nvSpPr>
            <p:spPr>
              <a:xfrm>
                <a:off x="539496" y="1318332"/>
                <a:ext cx="11109960" cy="1443355"/>
              </a:xfrm>
              <a:prstGeom prst="rect">
                <a:avLst/>
              </a:prstGeom>
              <a:blipFill>
                <a:blip r:embed="rId3"/>
                <a:stretch>
                  <a:fillRect l="-1317" r="-274" b="-10127"/>
                </a:stretch>
              </a:blipFill>
              <a:ln/>
            </p:spPr>
            <p:txBody>
              <a:bodyPr/>
              <a:lstStyle/>
              <a:p>
                <a:r>
                  <a:rPr lang="zh-CN" altLang="en-US">
                    <a:noFill/>
                  </a:rPr>
                  <a:t> </a:t>
                </a:r>
              </a:p>
            </p:txBody>
          </p:sp>
        </mc:Fallback>
      </mc:AlternateContent>
      <p:sp>
        <p:nvSpPr>
          <p:cNvPr id="4" name="QC_6_AN.12_1#bb54d5167.bracket?vaa=1&amp;vcp=1&amp;vop=1&amp;pid=beee1f3ca&amp;color=36,64,97&amp;vpa=1&amp;vtp=1"/>
          <p:cNvSpPr/>
          <p:nvPr/>
        </p:nvSpPr>
        <p:spPr>
          <a:xfrm>
            <a:off x="3216021" y="2500082"/>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p:sp>
        <p:nvSpPr>
          <p:cNvPr id="5" name="QC_6_BD.10_2#bb54d5167.choices?vaa=1&amp;vcp=1&amp;vop=1&amp;pid=beee1f3ca&amp;color=36,64,97&amp;vtp=1&amp;bbb=1"/>
          <p:cNvSpPr/>
          <p:nvPr/>
        </p:nvSpPr>
        <p:spPr>
          <a:xfrm>
            <a:off x="539496" y="2892766"/>
            <a:ext cx="11109960" cy="1219835"/>
          </a:xfrm>
          <a:prstGeom prst="rect">
            <a:avLst/>
          </a:prstGeom>
          <a:noFill/>
          <a:ln/>
        </p:spPr>
        <p:txBody>
          <a:bodyPr wrap="none" lIns="0" tIns="0" rIns="0" bIns="0" rtlCol="0" anchor="t"/>
          <a:lstStyle/>
          <a:p>
            <a:pPr latinLnBrk="1">
              <a:lnSpc>
                <a:spcPts val="10900"/>
              </a:lnSpc>
              <a:tabLst>
                <a:tab pos="3015615" algn="l"/>
                <a:tab pos="5777230" algn="l"/>
                <a:tab pos="8538845" algn="l"/>
              </a:tabLst>
            </a:pPr>
            <a:r>
              <a:rPr lang="en-US" altLang="zh-CN" sz="1800" b="0" i="0">
                <a:solidFill>
                  <a:srgbClr val="244061"/>
                </a:solidFill>
                <a:latin typeface="Times New Roman" pitchFamily="34" charset="0"/>
                <a:ea typeface="微软雅黑" pitchFamily="34" charset="-122"/>
                <a:cs typeface="Times New Roman" pitchFamily="34" charset="-120"/>
              </a:rPr>
              <a:t>A.</a:t>
            </a:r>
            <a:r>
              <a:rPr lang="en-US" altLang="zh-CN" sz="59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59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61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61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endParaRPr lang="en-US" altLang="zh-CN" sz="900" dirty="0">
              <a:latin typeface="SimSun" panose="02010600030101010101" pitchFamily="2" charset="-122"/>
            </a:endParaRPr>
          </a:p>
        </p:txBody>
      </p:sp>
      <p:pic>
        <p:nvPicPr>
          <p:cNvPr id="6" name="QC_6_BD.10_2#bb54d5167.choice_image?vaa=1&amp;vcp=1&amp;vop=1&amp;pid=beee1f3ca&amp;color=36,64,97&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72065" y="2922357"/>
            <a:ext cx="2322576" cy="11978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6_BD.10_2#bb54d5167.choice_image?vaa=1&amp;vcp=1&amp;vop=1&amp;pid=beee1f3ca&amp;color=36,64,97&amp;tib=255,255,255&amp;iip=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779552" y="2931501"/>
            <a:ext cx="2084832" cy="11887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6_BD.10_2#bb54d5167.choice_image?vaa=1&amp;vcp=1&amp;vop=1&amp;pid=beee1f3ca&amp;color=36,64,97&amp;tib=255,255,255&amp;iip=3&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541167" y="2894925"/>
            <a:ext cx="2084832" cy="1225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6_BD.10_2#bb54d5167.choice_image?vaa=1&amp;vcp=1&amp;vop=1&amp;pid=beee1f3ca&amp;color=36,64,97&amp;tib=255,255,255&amp;iip=4&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9315483" y="2904069"/>
            <a:ext cx="2084832"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0" name="QC_6_AS.11_1#bb54d5167?vaa=1&amp;vcp=1&amp;vop=1&amp;pid=beee1f3ca&amp;color=36,64,97&amp;vtp=1&amp;bbb=1&amp;hb=1"/>
          <p:cNvSpPr/>
          <p:nvPr/>
        </p:nvSpPr>
        <p:spPr>
          <a:xfrm>
            <a:off x="539496" y="4117046"/>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对于一元线性回归模型，若残差比较均匀地分布在以取值为0的横轴为对称轴的水平带状区域内</a:t>
            </a:r>
            <a:r>
              <a:rPr lang="en-US" altLang="zh-CN" sz="1800" b="0" i="0">
                <a:solidFill>
                  <a:srgbClr val="003760"/>
                </a:solidFill>
                <a:latin typeface="Times New Roman" pitchFamily="34" charset="0"/>
                <a:ea typeface="微软雅黑" pitchFamily="34" charset="-122"/>
                <a:cs typeface="Times New Roman" pitchFamily="34" charset="-120"/>
              </a:rPr>
              <a:t>，则说</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明拟合效果好</a:t>
            </a:r>
            <a:r>
              <a:rPr lang="en-US" altLang="zh-CN" b="0" i="0" dirty="0">
                <a:solidFill>
                  <a:srgbClr val="003760"/>
                </a:solidFill>
                <a:latin typeface="Times New Roman" pitchFamily="34" charset="0"/>
                <a:ea typeface="微软雅黑" pitchFamily="34" charset="-122"/>
                <a:cs typeface="Times New Roman" pitchFamily="34" charset="-120"/>
              </a:rPr>
              <a:t>，故A正确.</a:t>
            </a:r>
            <a:endParaRPr lang="en-US" altLang="zh-CN" dirty="0">
              <a:solidFill>
                <a:srgbClr val="0037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500"/>
                                        <p:tgtEl>
                                          <p:spTgt spid="10">
                                            <p:bg/>
                                          </p:spTgt>
                                        </p:tgtEl>
                                      </p:cBhvr>
                                    </p:animEffect>
                                    <p:anim calcmode="lin" valueType="num">
                                      <p:cBhvr>
                                        <p:cTn id="8" dur="500" fill="hold"/>
                                        <p:tgtEl>
                                          <p:spTgt spid="10">
                                            <p:bg/>
                                          </p:spTgt>
                                        </p:tgtEl>
                                        <p:attrNameLst>
                                          <p:attrName>ppt_x</p:attrName>
                                        </p:attrNameLst>
                                      </p:cBhvr>
                                      <p:tavLst>
                                        <p:tav tm="0">
                                          <p:val>
                                            <p:strVal val="#ppt_x"/>
                                          </p:val>
                                        </p:tav>
                                        <p:tav tm="100000">
                                          <p:val>
                                            <p:strVal val="#ppt_x"/>
                                          </p:val>
                                        </p:tav>
                                      </p:tavLst>
                                    </p:anim>
                                    <p:anim calcmode="lin" valueType="num">
                                      <p:cBhvr>
                                        <p:cTn id="9" dur="500" fill="hold"/>
                                        <p:tgtEl>
                                          <p:spTgt spid="10">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anim calcmode="lin" valueType="num">
                                      <p:cBhvr>
                                        <p:cTn id="1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0">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animEffect transition="in" filter="fade">
                                      <p:cBhvr>
                                        <p:cTn id="17" dur="500"/>
                                        <p:tgtEl>
                                          <p:spTgt spid="10">
                                            <p:txEl>
                                              <p:pRg st="1" end="1"/>
                                            </p:txEl>
                                          </p:spTgt>
                                        </p:tgtEl>
                                      </p:cBhvr>
                                    </p:animEffect>
                                    <p:anim calcmode="lin" valueType="num">
                                      <p:cBhvr>
                                        <p:cTn id="18"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10"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4_1#90e8984c7?vcp=1&amp;vop=1&amp;pid=beee1f3ca&amp;color=36,64,97&amp;vtp=1&amp;bt=1&amp;bbb=1"/>
              <p:cNvSpPr/>
              <p:nvPr/>
            </p:nvSpPr>
            <p:spPr>
              <a:xfrm>
                <a:off x="539496" y="897940"/>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假定小麦基本苗数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与成熟期有效穗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之间存在相关关系，今测得5组数据如下：</a:t>
                </a:r>
                <a:endParaRPr lang="en-US" altLang="zh-CN" sz="1800" dirty="0"/>
              </a:p>
            </p:txBody>
          </p:sp>
        </mc:Choice>
        <mc:Fallback xmlns="">
          <p:sp>
            <p:nvSpPr>
              <p:cNvPr id="2" name="QO_6_BD.14_1#90e8984c7?vcp=1&amp;vop=1&amp;pid=beee1f3ca&amp;color=36,64,97&amp;vtp=1&amp;bt=1&amp;bbb=1"/>
              <p:cNvSpPr>
                <a:spLocks noRot="1" noChangeAspect="1" noMove="1" noResize="1" noEditPoints="1" noAdjustHandles="1" noChangeArrowheads="1" noChangeShapeType="1" noTextEdit="1"/>
              </p:cNvSpPr>
              <p:nvPr/>
            </p:nvSpPr>
            <p:spPr>
              <a:xfrm>
                <a:off x="539496" y="897940"/>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4" name="QO_6_BD.14_2#90e8984c7?colgroup=2,8,8,8,8,8&amp;vcp=1&amp;vop=1&amp;pid=beee1f3ca&amp;color=36,64,97&amp;vtp=1&amp;bbb=1"/>
              <p:cNvGraphicFramePr>
                <a:graphicFrameLocks noGrp="1"/>
              </p:cNvGraphicFramePr>
              <p:nvPr>
                <p:extLst>
                  <p:ext uri="{D42A27DB-BD31-4B8C-83A1-F6EECF244321}">
                    <p14:modId xmlns:p14="http://schemas.microsoft.com/office/powerpoint/2010/main" val="1809056853"/>
                  </p:ext>
                </p:extLst>
              </p:nvPr>
            </p:nvGraphicFramePr>
            <p:xfrm>
              <a:off x="539496" y="1385874"/>
              <a:ext cx="11082528" cy="779654"/>
            </p:xfrm>
            <a:graphic>
              <a:graphicData uri="http://schemas.openxmlformats.org/drawingml/2006/table">
                <a:tbl>
                  <a:tblPr/>
                  <a:tblGrid>
                    <a:gridCol w="658368">
                      <a:extLst>
                        <a:ext uri="{9D8B030D-6E8A-4147-A177-3AD203B41FA5}">
                          <a16:colId xmlns:a16="http://schemas.microsoft.com/office/drawing/2014/main" val="20000"/>
                        </a:ext>
                      </a:extLst>
                    </a:gridCol>
                    <a:gridCol w="2084832">
                      <a:extLst>
                        <a:ext uri="{9D8B030D-6E8A-4147-A177-3AD203B41FA5}">
                          <a16:colId xmlns:a16="http://schemas.microsoft.com/office/drawing/2014/main" val="20001"/>
                        </a:ext>
                      </a:extLst>
                    </a:gridCol>
                    <a:gridCol w="2084832">
                      <a:extLst>
                        <a:ext uri="{9D8B030D-6E8A-4147-A177-3AD203B41FA5}">
                          <a16:colId xmlns:a16="http://schemas.microsoft.com/office/drawing/2014/main" val="20002"/>
                        </a:ext>
                      </a:extLst>
                    </a:gridCol>
                    <a:gridCol w="2084832">
                      <a:extLst>
                        <a:ext uri="{9D8B030D-6E8A-4147-A177-3AD203B41FA5}">
                          <a16:colId xmlns:a16="http://schemas.microsoft.com/office/drawing/2014/main" val="20003"/>
                        </a:ext>
                      </a:extLst>
                    </a:gridCol>
                    <a:gridCol w="2084832">
                      <a:extLst>
                        <a:ext uri="{9D8B030D-6E8A-4147-A177-3AD203B41FA5}">
                          <a16:colId xmlns:a16="http://schemas.microsoft.com/office/drawing/2014/main" val="20004"/>
                        </a:ext>
                      </a:extLst>
                    </a:gridCol>
                    <a:gridCol w="2084832">
                      <a:extLst>
                        <a:ext uri="{9D8B030D-6E8A-4147-A177-3AD203B41FA5}">
                          <a16:colId xmlns:a16="http://schemas.microsoft.com/office/drawing/2014/main" val="20005"/>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49.2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14" name="QO_6_BD.14_2#90e8984c7?colgroup=2,8,8,8,8,8&amp;vcp=1&amp;vop=1&amp;pid=beee1f3ca&amp;color=36,64,97&amp;vtp=1&amp;bbb=1"/>
              <p:cNvGraphicFramePr>
                <a:graphicFrameLocks noGrp="1"/>
              </p:cNvGraphicFramePr>
              <p:nvPr>
                <p:extLst>
                  <p:ext uri="{D42A27DB-BD31-4B8C-83A1-F6EECF244321}">
                    <p14:modId xmlns:p14="http://schemas.microsoft.com/office/powerpoint/2010/main" val="1809056853"/>
                  </p:ext>
                </p:extLst>
              </p:nvPr>
            </p:nvGraphicFramePr>
            <p:xfrm>
              <a:off x="539496" y="1385874"/>
              <a:ext cx="11082528" cy="779654"/>
            </p:xfrm>
            <a:graphic>
              <a:graphicData uri="http://schemas.openxmlformats.org/drawingml/2006/table">
                <a:tbl>
                  <a:tblPr/>
                  <a:tblGrid>
                    <a:gridCol w="658368">
                      <a:extLst>
                        <a:ext uri="{9D8B030D-6E8A-4147-A177-3AD203B41FA5}">
                          <a16:colId xmlns:a16="http://schemas.microsoft.com/office/drawing/2014/main" val="20000"/>
                        </a:ext>
                      </a:extLst>
                    </a:gridCol>
                    <a:gridCol w="2084832">
                      <a:extLst>
                        <a:ext uri="{9D8B030D-6E8A-4147-A177-3AD203B41FA5}">
                          <a16:colId xmlns:a16="http://schemas.microsoft.com/office/drawing/2014/main" val="20001"/>
                        </a:ext>
                      </a:extLst>
                    </a:gridCol>
                    <a:gridCol w="2084832">
                      <a:extLst>
                        <a:ext uri="{9D8B030D-6E8A-4147-A177-3AD203B41FA5}">
                          <a16:colId xmlns:a16="http://schemas.microsoft.com/office/drawing/2014/main" val="20002"/>
                        </a:ext>
                      </a:extLst>
                    </a:gridCol>
                    <a:gridCol w="2084832">
                      <a:extLst>
                        <a:ext uri="{9D8B030D-6E8A-4147-A177-3AD203B41FA5}">
                          <a16:colId xmlns:a16="http://schemas.microsoft.com/office/drawing/2014/main" val="20003"/>
                        </a:ext>
                      </a:extLst>
                    </a:gridCol>
                    <a:gridCol w="2084832">
                      <a:extLst>
                        <a:ext uri="{9D8B030D-6E8A-4147-A177-3AD203B41FA5}">
                          <a16:colId xmlns:a16="http://schemas.microsoft.com/office/drawing/2014/main" val="20004"/>
                        </a:ext>
                      </a:extLst>
                    </a:gridCol>
                    <a:gridCol w="2084832">
                      <a:extLst>
                        <a:ext uri="{9D8B030D-6E8A-4147-A177-3AD203B41FA5}">
                          <a16:colId xmlns:a16="http://schemas.microsoft.com/office/drawing/2014/main" val="20005"/>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926" t="-1538" r="-1586111" b="-123077"/>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926" t="-103125" r="-1586111" b="-25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49.2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4" name="QO_7_BD.15_1#241a357e4?vcp=1&amp;vop=1&amp;pid=90e8984c7&amp;color=36,64,97&amp;vtp=1&amp;bbb=1"/>
              <p:cNvSpPr/>
              <p:nvPr/>
            </p:nvSpPr>
            <p:spPr>
              <a:xfrm>
                <a:off x="539496" y="230027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为解释变量，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为响应变量，作出散点图;</a:t>
                </a:r>
                <a:endParaRPr lang="en-US" altLang="zh-CN" sz="1800" dirty="0"/>
              </a:p>
            </p:txBody>
          </p:sp>
        </mc:Choice>
        <mc:Fallback xmlns="">
          <p:sp>
            <p:nvSpPr>
              <p:cNvPr id="4" name="QO_7_BD.15_1#241a357e4?vcp=1&amp;vop=1&amp;pid=90e8984c7&amp;color=36,64,97&amp;vtp=1&amp;bbb=1"/>
              <p:cNvSpPr>
                <a:spLocks noRot="1" noChangeAspect="1" noMove="1" noResize="1" noEditPoints="1" noAdjustHandles="1" noChangeArrowheads="1" noChangeShapeType="1" noTextEdit="1"/>
              </p:cNvSpPr>
              <p:nvPr/>
            </p:nvSpPr>
            <p:spPr>
              <a:xfrm>
                <a:off x="539496" y="2300274"/>
                <a:ext cx="11109960" cy="363665"/>
              </a:xfrm>
              <a:prstGeom prst="rect">
                <a:avLst/>
              </a:prstGeom>
              <a:blipFill>
                <a:blip r:embed="rId5"/>
                <a:stretch>
                  <a:fillRect l="-1317" b="-38333"/>
                </a:stretch>
              </a:blipFill>
              <a:ln/>
            </p:spPr>
            <p:txBody>
              <a:bodyPr/>
              <a:lstStyle/>
              <a:p>
                <a:r>
                  <a:rPr lang="zh-CN" altLang="en-US">
                    <a:noFill/>
                  </a:rPr>
                  <a:t> </a:t>
                </a:r>
              </a:p>
            </p:txBody>
          </p:sp>
        </mc:Fallback>
      </mc:AlternateContent>
      <p:sp>
        <p:nvSpPr>
          <p:cNvPr id="5" name="QO_7_AN.16_1#241a357e4?vcp=1&amp;vop=1&amp;pid=90e8984c7&amp;color=36,64,97&amp;vtp=1&amp;bbb=1"/>
          <p:cNvSpPr/>
          <p:nvPr/>
        </p:nvSpPr>
        <p:spPr>
          <a:xfrm>
            <a:off x="539496" y="2664764"/>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散点图如图所示.</a:t>
            </a:r>
            <a:endParaRPr lang="en-US" altLang="zh-CN" sz="1800" dirty="0"/>
          </a:p>
        </p:txBody>
      </p:sp>
      <p:pic>
        <p:nvPicPr>
          <p:cNvPr id="6" name="QO_7_AN.16_2#241a357e4?vcp=1&amp;vop=1&amp;pid=90e8984c7&amp;color=36,64,97&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4462272" y="3156254"/>
            <a:ext cx="3273552" cy="30083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7_1#1ed610b55?vcp=1&amp;vop=1&amp;pid=90e8984c7&amp;color=36,64,97&amp;vtp=1&amp;bt=1&amp;bbb=1"/>
              <p:cNvSpPr/>
              <p:nvPr/>
            </p:nvSpPr>
            <p:spPr>
              <a:xfrm>
                <a:off x="539496" y="1227695"/>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之间的经验回归方程，并预测基本苗数为56.7时的成熟期有效穗;</a:t>
                </a:r>
                <a:endParaRPr lang="en-US" altLang="zh-CN" sz="1800" dirty="0"/>
              </a:p>
            </p:txBody>
          </p:sp>
        </mc:Choice>
        <mc:Fallback xmlns="">
          <p:sp>
            <p:nvSpPr>
              <p:cNvPr id="2" name="QO_7_BD.17_1#1ed610b55?vcp=1&amp;vop=1&amp;pid=90e8984c7&amp;color=36,64,97&amp;vtp=1&amp;bt=1&amp;bbb=1"/>
              <p:cNvSpPr>
                <a:spLocks noRot="1" noChangeAspect="1" noMove="1" noResize="1" noEditPoints="1" noAdjustHandles="1" noChangeArrowheads="1" noChangeShapeType="1" noTextEdit="1"/>
              </p:cNvSpPr>
              <p:nvPr/>
            </p:nvSpPr>
            <p:spPr>
              <a:xfrm>
                <a:off x="539496" y="1227695"/>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18_1#1ed610b55?vcp=1&amp;vop=1&amp;pid=90e8984c7&amp;color=36,64,97&amp;vtp=1&amp;bbb=1"/>
              <p:cNvSpPr/>
              <p:nvPr/>
            </p:nvSpPr>
            <p:spPr>
              <a:xfrm>
                <a:off x="539496" y="1601329"/>
                <a:ext cx="11109960" cy="4186555"/>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【解】由（1）中散点图可知两变量之间具有线性相关关系.</a:t>
                </a:r>
                <a:endParaRPr lang="en-US" altLang="zh-CN" sz="1800" dirty="0"/>
              </a:p>
              <a:p>
                <a:pPr latinLnBrk="1">
                  <a:lnSpc>
                    <a:spcPts val="33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由表格中的数据可知</a:t>
                </a:r>
                <a14:m>
                  <m:oMath xmlns:m="http://schemas.openxmlformats.org/officeDocument/2006/math">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=30.36</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=43.5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800"/>
                  </a:lnSpc>
                </a:pPr>
                <a14:m>
                  <m:oMath xmlns:m="http://schemas.openxmlformats.org/officeDocument/2006/math">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=5</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101.56</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511.43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800"/>
                  </a:lnSpc>
                </a:pPr>
                <a14:m>
                  <m:oMath xmlns:m="http://schemas.openxmlformats.org/officeDocument/2006/math">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320.66</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m:t>
                        </m:r>
                      </m:e>
                    </m:acc>
                    <m:r>
                      <a:rPr lang="en-US" altLang="zh-CN" sz="1800" b="0" i="0">
                        <a:solidFill>
                          <a:srgbClr val="6565FF"/>
                        </a:solidFill>
                        <a:latin typeface="Cambria Math" pitchFamily="34" charset="0"/>
                        <a:ea typeface="Cambria Math" pitchFamily="34" charset="-122"/>
                        <a:cs typeface="Cambria Math" pitchFamily="34" charset="-120"/>
                      </a:rPr>
                      <m:t>2=921.729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=6</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746.76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74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𝑏</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−5</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num>
                      <m:den>
                        <m:limLow>
                          <m:limLowPr>
                            <m:ctrlPr>
                              <a:rPr lang="en-US" altLang="zh-CN" sz="1800" i="1">
                                <a:solidFill>
                                  <a:srgbClr val="6565FF"/>
                                </a:solidFill>
                                <a:latin typeface="Cambria Math" panose="02040503050406030204" pitchFamily="18" charset="0"/>
                              </a:rPr>
                            </m:ctrlPr>
                          </m:limLowPr>
                          <m:e>
                            <m:limUpp>
                              <m:limUppPr>
                                <m:ctrlPr>
                                  <a:rPr lang="en-US" altLang="zh-CN" sz="1800" i="1">
                                    <a:solidFill>
                                      <a:srgbClr val="6565FF"/>
                                    </a:solidFill>
                                    <a:latin typeface="Cambria Math" panose="02040503050406030204" pitchFamily="18" charset="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−5</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m:t>
                            </m:r>
                          </m:e>
                        </m:acc>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≈0.29</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𝑎</m:t>
                        </m:r>
                      </m:e>
                    </m:acc>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𝑏</m:t>
                        </m:r>
                      </m:e>
                      <m:lim>
                        <m:r>
                          <a:rPr lang="en-US" altLang="zh-CN" sz="1800" b="0" i="0">
                            <a:solidFill>
                              <a:srgbClr val="6565FF"/>
                            </a:solidFill>
                            <a:latin typeface="Cambria Math" pitchFamily="34" charset="0"/>
                            <a:ea typeface="Cambria Math" pitchFamily="34" charset="-122"/>
                            <a:cs typeface="Cambria Math" pitchFamily="34" charset="-120"/>
                          </a:rPr>
                          <m:t>＾</m:t>
                        </m:r>
                      </m:lim>
                    </m:limUpp>
                    <m:r>
                      <m:rPr>
                        <m:nor/>
                      </m:rPr>
                      <a:rPr lang="en-US" altLang="zh-CN" sz="1800" b="0" i="0">
                        <a:solidFill>
                          <a:srgbClr val="6565FF"/>
                        </a:solidFill>
                        <a:latin typeface="Cambria Math" pitchFamily="34" charset="0"/>
                        <a:ea typeface="Cambria Math" pitchFamily="34" charset="-122"/>
                        <a:cs typeface="Cambria Math" pitchFamily="34" charset="-120"/>
                      </a:rPr>
                      <m:t> </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≈34.70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故所求的经验回归方程为</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=0.29</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+34.70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=56.7</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=0.29×56.7+34.70=51.143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所以成熟期有效穗约为</a:t>
                </a:r>
                <a:r>
                  <a:rPr lang="en-US" altLang="zh-CN" sz="1800" b="0" i="0" dirty="0">
                    <a:solidFill>
                      <a:srgbClr val="6565FF"/>
                    </a:solidFill>
                    <a:latin typeface="Times New Roman" pitchFamily="34" charset="0"/>
                    <a:ea typeface="微软雅黑" pitchFamily="34" charset="-122"/>
                    <a:cs typeface="Times New Roman" pitchFamily="34" charset="-120"/>
                  </a:rPr>
                  <a:t>51.143.</a:t>
                </a:r>
                <a:endParaRPr lang="en-US" altLang="zh-CN" sz="1800" dirty="0"/>
              </a:p>
            </p:txBody>
          </p:sp>
        </mc:Choice>
        <mc:Fallback xmlns="">
          <p:sp>
            <p:nvSpPr>
              <p:cNvPr id="3" name="QO_7_AN.18_1#1ed610b55?vcp=1&amp;vop=1&amp;pid=90e8984c7&amp;color=36,64,97&amp;vtp=1&amp;bbb=1"/>
              <p:cNvSpPr>
                <a:spLocks noRot="1" noChangeAspect="1" noMove="1" noResize="1" noEditPoints="1" noAdjustHandles="1" noChangeArrowheads="1" noChangeShapeType="1" noTextEdit="1"/>
              </p:cNvSpPr>
              <p:nvPr/>
            </p:nvSpPr>
            <p:spPr>
              <a:xfrm>
                <a:off x="539496" y="1601329"/>
                <a:ext cx="11109960" cy="4186555"/>
              </a:xfrm>
              <a:prstGeom prst="rect">
                <a:avLst/>
              </a:prstGeom>
              <a:blipFill>
                <a:blip r:embed="rId4"/>
                <a:stretch>
                  <a:fillRect l="-1317" b="-349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9_1#28e069247?vcp=1&amp;vop=1&amp;pid=90e8984c7&amp;color=36,64,97&amp;vtp=1&amp;bt=1&amp;bbb=1"/>
              <p:cNvSpPr/>
              <p:nvPr/>
            </p:nvSpPr>
            <p:spPr>
              <a:xfrm>
                <a:off x="539496" y="2004427"/>
                <a:ext cx="11109960" cy="13335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计算各组残差，并计算残差平方和与</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𝑅</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（结果保留3位有效数字）.</a:t>
                </a:r>
                <a:endParaRPr lang="en-US" altLang="zh-CN" sz="1800" dirty="0"/>
              </a:p>
              <a:p>
                <a:pPr latinLnBrk="1">
                  <a:lnSpc>
                    <a:spcPts val="72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参考公式</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𝑅</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=1−</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𝑦</m:t>
                                </m:r>
                              </m:e>
                            </m:acc>
                          </m:e>
                          <m:sub>
                            <m:r>
                              <a:rPr lang="en-US" altLang="zh-CN" sz="1800" b="0" i="0">
                                <a:solidFill>
                                  <a:srgbClr val="244061"/>
                                </a:solidFill>
                                <a:latin typeface="Cambria Math" pitchFamily="34" charset="0"/>
                                <a:ea typeface="Cambria Math" pitchFamily="34" charset="-122"/>
                                <a:cs typeface="Cambria Math" pitchFamily="34" charset="-120"/>
                              </a:rPr>
                              <m:t>𝑖</m:t>
                            </m:r>
                          </m:sub>
                        </m:sSub>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num>
                      <m:den>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19_1#28e069247?vcp=1&amp;vop=1&amp;pid=90e8984c7&amp;color=36,64,97&amp;vtp=1&amp;bt=1&amp;bbb=1"/>
              <p:cNvSpPr>
                <a:spLocks noRot="1" noChangeAspect="1" noMove="1" noResize="1" noEditPoints="1" noAdjustHandles="1" noChangeArrowheads="1" noChangeShapeType="1" noTextEdit="1"/>
              </p:cNvSpPr>
              <p:nvPr/>
            </p:nvSpPr>
            <p:spPr>
              <a:xfrm>
                <a:off x="539496" y="2004427"/>
                <a:ext cx="11109960" cy="1333500"/>
              </a:xfrm>
              <a:prstGeom prst="rect">
                <a:avLst/>
              </a:prstGeom>
              <a:blipFill>
                <a:blip r:embed="rId3"/>
                <a:stretch>
                  <a:fillRect l="-1317" b="-45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20_1#28e069247?vcp=1&amp;vop=1&amp;pid=90e8984c7&amp;color=36,64,97&amp;vtp=1&amp;bbb=1&amp;hb=1"/>
              <p:cNvSpPr/>
              <p:nvPr/>
            </p:nvSpPr>
            <p:spPr>
              <a:xfrm>
                <a:off x="539496" y="3334372"/>
                <a:ext cx="11109960" cy="1739900"/>
              </a:xfrm>
              <a:prstGeom prst="rect">
                <a:avLst/>
              </a:prstGeom>
              <a:noFill/>
              <a:ln/>
            </p:spPr>
            <p:txBody>
              <a:bodyPr wrap="none" lIns="0" tIns="0" rIns="0" bIns="0" rtlCol="0" anchor="t"/>
              <a:lstStyle/>
              <a:p>
                <a:pPr algn="l" latinLnBrk="1">
                  <a:lnSpc>
                    <a:spcPts val="4100"/>
                  </a:lnSpc>
                </a:pPr>
                <a:r>
                  <a:rPr lang="en-US" altLang="zh-CN" sz="1800" b="0" i="0" dirty="0">
                    <a:solidFill>
                      <a:srgbClr val="6565FF"/>
                    </a:solidFill>
                    <a:latin typeface="Times New Roman" pitchFamily="34" charset="0"/>
                    <a:ea typeface="微软雅黑" pitchFamily="34" charset="-122"/>
                    <a:cs typeface="Times New Roman" pitchFamily="34" charset="-120"/>
                  </a:rPr>
                  <a:t>【解】由于</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𝑏</m:t>
                        </m:r>
                      </m:e>
                      <m:lim>
                        <m:r>
                          <a:rPr lang="en-US" altLang="zh-CN" sz="1800" b="0" i="0">
                            <a:solidFill>
                              <a:srgbClr val="6565FF"/>
                            </a:solidFill>
                            <a:latin typeface="Cambria Math" pitchFamily="34" charset="0"/>
                            <a:ea typeface="Cambria Math" pitchFamily="34" charset="-122"/>
                            <a:cs typeface="Cambria Math" pitchFamily="34" charset="-120"/>
                          </a:rPr>
                          <m:t>＾</m:t>
                        </m:r>
                      </m:lim>
                    </m:limUpp>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𝑎</m:t>
                        </m:r>
                      </m:e>
                    </m:acc>
                  </m:oMath>
                </a14:m>
                <a:r>
                  <a:rPr lang="en-US" altLang="zh-CN" sz="1800" b="0" i="0" dirty="0">
                    <a:solidFill>
                      <a:srgbClr val="6565FF"/>
                    </a:solidFill>
                    <a:latin typeface="Times New Roman" pitchFamily="34" charset="0"/>
                    <a:ea typeface="微软雅黑" pitchFamily="34" charset="-122"/>
                    <a:cs typeface="Times New Roman" pitchFamily="34" charset="-120"/>
                  </a:rPr>
                  <a:t>，可以算得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𝜀</m:t>
                            </m:r>
                          </m:e>
                        </m:acc>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e>
                      <m:sub>
                        <m:r>
                          <a:rPr lang="en-US" altLang="zh-CN" sz="1800" b="0" i="0">
                            <a:solidFill>
                              <a:srgbClr val="6565FF"/>
                            </a:solidFill>
                            <a:latin typeface="Cambria Math" pitchFamily="34" charset="0"/>
                            <a:ea typeface="Cambria Math" pitchFamily="34" charset="-122"/>
                            <a:cs typeface="Cambria Math" pitchFamily="34" charset="-120"/>
                          </a:rPr>
                          <m:t>𝑖</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分别为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𝜀</m:t>
                            </m:r>
                          </m:e>
                        </m:acc>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=0.35</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𝜀</m:t>
                            </m:r>
                          </m:e>
                        </m:acc>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=0.718</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𝜀</m:t>
                            </m:r>
                          </m:e>
                        </m:acc>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=−0.5</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𝜀</m:t>
                            </m:r>
                          </m:e>
                        </m:acc>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=−2.214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48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𝜀</m:t>
                            </m:r>
                          </m:e>
                        </m:acc>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=1.624</m:t>
                    </m:r>
                  </m:oMath>
                </a14:m>
                <a:r>
                  <a:rPr lang="en-US" altLang="zh-CN" sz="1800" b="0" i="0" dirty="0">
                    <a:solidFill>
                      <a:srgbClr val="6565FF"/>
                    </a:solidFill>
                    <a:latin typeface="Times New Roman" pitchFamily="34" charset="0"/>
                    <a:ea typeface="微软雅黑" pitchFamily="34" charset="-122"/>
                    <a:cs typeface="Times New Roman" pitchFamily="34" charset="-120"/>
                  </a:rPr>
                  <a:t>，残差平方和</a:t>
                </a:r>
                <a14:m>
                  <m:oMath xmlns:m="http://schemas.openxmlformats.org/officeDocument/2006/math">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𝜀</m:t>
                            </m:r>
                          </m:e>
                        </m:acc>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≈8.43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800"/>
                  </a:lnSpc>
                </a:pPr>
                <a14:m>
                  <m:oMath xmlns:m="http://schemas.openxmlformats.org/officeDocument/2006/math">
                    <m:limLow>
                      <m:limLow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b="0">
                                <a:solidFill>
                                  <a:srgbClr val="6565FF"/>
                                </a:solidFill>
                                <a:latin typeface="Cambria Math" panose="02040503050406030204" pitchFamily="18" charset="0"/>
                              </a:rPr>
                              <m:t>5</m:t>
                            </m:r>
                          </m:lim>
                        </m:limUpp>
                      </m:e>
                      <m:lim>
                        <m:r>
                          <a:rPr lang="en-US" altLang="zh-CN" b="0">
                            <a:solidFill>
                              <a:srgbClr val="6565FF"/>
                            </a:solidFill>
                            <a:latin typeface="Cambria Math" panose="02040503050406030204" pitchFamily="18" charset="0"/>
                          </a:rPr>
                          <m:t>𝑖</m:t>
                        </m:r>
                        <m:r>
                          <a:rPr lang="en-US" altLang="zh-CN" b="0">
                            <a:solidFill>
                              <a:srgbClr val="6565FF"/>
                            </a:solidFill>
                            <a:latin typeface="Cambria Math" panose="02040503050406030204" pitchFamily="18" charset="0"/>
                          </a:rPr>
                          <m:t>=1</m:t>
                        </m:r>
                      </m:lim>
                    </m:limLow>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𝑦</m:t>
                        </m:r>
                      </m:e>
                      <m:sub>
                        <m:r>
                          <a:rPr lang="en-US" altLang="zh-CN" b="0" i="0">
                            <a:solidFill>
                              <a:srgbClr val="6565FF"/>
                            </a:solidFill>
                            <a:latin typeface="Cambria Math" pitchFamily="34" charset="0"/>
                            <a:ea typeface="Cambria Math" pitchFamily="34" charset="-122"/>
                            <a:cs typeface="Cambria Math" pitchFamily="34" charset="-120"/>
                          </a:rPr>
                          <m:t>𝑖</m:t>
                        </m:r>
                      </m:sub>
                    </m:sSub>
                    <m:r>
                      <a:rPr lang="en-US" altLang="zh-CN" b="0" i="0">
                        <a:solidFill>
                          <a:srgbClr val="6565FF"/>
                        </a:solidFill>
                        <a:latin typeface="Cambria Math" pitchFamily="34" charset="0"/>
                        <a:ea typeface="Cambria Math" pitchFamily="34" charset="-122"/>
                        <a:cs typeface="Cambria Math" pitchFamily="34" charset="-120"/>
                      </a:rPr>
                      <m:t>−</m:t>
                    </m:r>
                    <m:bar>
                      <m:barPr>
                        <m:pos m:val="top"/>
                        <m:ctrlPr>
                          <a:rPr lang="en-US" altLang="zh-CN" b="0" i="1">
                            <a:solidFill>
                              <a:srgbClr val="6565FF"/>
                            </a:solidFill>
                            <a:latin typeface="Cambria Math" panose="02040503050406030204" pitchFamily="18" charset="0"/>
                            <a:ea typeface="Cambria Math" pitchFamily="34" charset="-122"/>
                            <a:cs typeface="Cambria Math" pitchFamily="34" charset="-120"/>
                          </a:rPr>
                        </m:ctrlPr>
                      </m:barPr>
                      <m:e>
                        <m:r>
                          <a:rPr lang="en-US" altLang="zh-CN">
                            <a:solidFill>
                              <a:srgbClr val="6565FF"/>
                            </a:solidFill>
                            <a:latin typeface="Cambria Math" panose="02040503050406030204" pitchFamily="18" charset="0"/>
                          </a:rPr>
                          <m:t>𝑦</m:t>
                        </m:r>
                      </m:e>
                    </m:ba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=50.18</m:t>
                    </m:r>
                  </m:oMath>
                </a14:m>
                <a:r>
                  <a:rPr lang="en-US" altLang="zh-CN"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𝑅</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≈1−</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8.43</m:t>
                        </m:r>
                      </m:num>
                      <m:den>
                        <m:r>
                          <a:rPr lang="en-US" altLang="zh-CN" b="0" i="0">
                            <a:solidFill>
                              <a:srgbClr val="6565FF"/>
                            </a:solidFill>
                            <a:latin typeface="Cambria Math" pitchFamily="34" charset="0"/>
                            <a:ea typeface="Cambria Math" pitchFamily="34" charset="-122"/>
                            <a:cs typeface="Cambria Math" pitchFamily="34" charset="-120"/>
                          </a:rPr>
                          <m:t>50.18</m:t>
                        </m:r>
                      </m:den>
                    </m:f>
                    <m:r>
                      <a:rPr lang="en-US" altLang="zh-CN" b="0" i="0">
                        <a:solidFill>
                          <a:srgbClr val="6565FF"/>
                        </a:solidFill>
                        <a:latin typeface="Cambria Math" pitchFamily="34" charset="0"/>
                        <a:ea typeface="Cambria Math" pitchFamily="34" charset="-122"/>
                        <a:cs typeface="Cambria Math" pitchFamily="34" charset="-120"/>
                      </a:rPr>
                      <m:t>≈0.832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7_AN.20_1#28e069247?vcp=1&amp;vop=1&amp;pid=90e8984c7&amp;color=36,64,97&amp;vtp=1&amp;bbb=1&amp;hb=1"/>
              <p:cNvSpPr>
                <a:spLocks noRot="1" noChangeAspect="1" noMove="1" noResize="1" noEditPoints="1" noAdjustHandles="1" noChangeArrowheads="1" noChangeShapeType="1" noTextEdit="1"/>
              </p:cNvSpPr>
              <p:nvPr/>
            </p:nvSpPr>
            <p:spPr>
              <a:xfrm>
                <a:off x="539496" y="3334372"/>
                <a:ext cx="11109960" cy="1739900"/>
              </a:xfrm>
              <a:prstGeom prst="rect">
                <a:avLst/>
              </a:prstGeom>
              <a:blipFill>
                <a:blip r:embed="rId4"/>
                <a:stretch>
                  <a:fillRect l="-1317" t="-351" b="-70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C_5_BD#ab6892057?vcp=1&amp;pid=7dd561917&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非线性回归分析</a:t>
            </a:r>
            <a:endParaRPr lang="en-US" altLang="zh-CN" sz="2200" dirty="0"/>
          </a:p>
        </p:txBody>
      </p:sp>
      <mc:AlternateContent xmlns:mc="http://schemas.openxmlformats.org/markup-compatibility/2006" xmlns:a14="http://schemas.microsoft.com/office/drawing/2010/main">
        <mc:Choice Requires="a14">
          <p:sp>
            <p:nvSpPr>
              <p:cNvPr id="3" name="QO_6_BD.21_1#f7f361bba?vcp=1&amp;vop=1&amp;pid=ab6892057&amp;color=36,64,97&amp;vtp=1&amp;bbb=1&amp;hb=1"/>
              <p:cNvSpPr/>
              <p:nvPr/>
            </p:nvSpPr>
            <p:spPr>
              <a:xfrm>
                <a:off x="539496" y="1318332"/>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例5</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某线路公交车队统计了某活动刚推出一周内每天使用扫码支付的人次，用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表示活动推出的天数，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表示每</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天使用扫码支付的人次</a:t>
                </a:r>
                <a:r>
                  <a:rPr lang="en-US" altLang="zh-CN" b="0" i="0" dirty="0">
                    <a:solidFill>
                      <a:srgbClr val="244061"/>
                    </a:solidFill>
                    <a:latin typeface="Times New Roman" pitchFamily="34" charset="0"/>
                    <a:ea typeface="微软雅黑" pitchFamily="34" charset="-122"/>
                    <a:cs typeface="Times New Roman" pitchFamily="34" charset="-120"/>
                  </a:rPr>
                  <a:t>（单位：十人次），绘制了如图所示的散点图.</a:t>
                </a:r>
                <a:endParaRPr lang="en-US" altLang="zh-CN" dirty="0"/>
              </a:p>
            </p:txBody>
          </p:sp>
        </mc:Choice>
        <mc:Fallback xmlns="">
          <p:sp>
            <p:nvSpPr>
              <p:cNvPr id="3" name="QO_6_BD.21_1#f7f361bba?vcp=1&amp;vop=1&amp;pid=ab6892057&amp;color=36,64,97&amp;vtp=1&amp;bbb=1&amp;hb=1"/>
              <p:cNvSpPr>
                <a:spLocks noRot="1" noChangeAspect="1" noMove="1" noResize="1" noEditPoints="1" noAdjustHandles="1" noChangeArrowheads="1" noChangeShapeType="1" noTextEdit="1"/>
              </p:cNvSpPr>
              <p:nvPr/>
            </p:nvSpPr>
            <p:spPr>
              <a:xfrm>
                <a:off x="539496" y="1318332"/>
                <a:ext cx="11109960" cy="773240"/>
              </a:xfrm>
              <a:prstGeom prst="rect">
                <a:avLst/>
              </a:prstGeom>
              <a:blipFill>
                <a:blip r:embed="rId3"/>
                <a:stretch>
                  <a:fillRect l="-1317" r="-549" b="-18110"/>
                </a:stretch>
              </a:blipFill>
              <a:ln/>
            </p:spPr>
            <p:txBody>
              <a:bodyPr/>
              <a:lstStyle/>
              <a:p>
                <a:r>
                  <a:rPr lang="zh-CN" altLang="en-US">
                    <a:noFill/>
                  </a:rPr>
                  <a:t> </a:t>
                </a:r>
              </a:p>
            </p:txBody>
          </p:sp>
        </mc:Fallback>
      </mc:AlternateContent>
      <p:pic>
        <p:nvPicPr>
          <p:cNvPr id="4" name="QO_6_BD.21_2#f7f361bba?vcp=1&amp;vop=1&amp;pid=ab6892057&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846320" y="2219666"/>
            <a:ext cx="2496312" cy="26517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O_7_BD.22_1#29eba5db0?vcp=1&amp;vop=1&amp;pid=f7f361bba&amp;color=36,64,97&amp;vtp=1&amp;bbb=1&amp;hb=1"/>
              <p:cNvSpPr/>
              <p:nvPr/>
            </p:nvSpPr>
            <p:spPr>
              <a:xfrm>
                <a:off x="539496" y="5000966"/>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根据散点图判断在该活动推出的一周内，</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𝑏𝑥</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𝑑</m:t>
                        </m:r>
                      </m:e>
                      <m:sup>
                        <m:r>
                          <a:rPr lang="en-US" altLang="zh-CN" sz="1800" b="0" i="0">
                            <a:solidFill>
                              <a:srgbClr val="244061"/>
                            </a:solidFill>
                            <a:latin typeface="Cambria Math" pitchFamily="34" charset="0"/>
                            <a:ea typeface="Cambria Math" pitchFamily="34" charset="-122"/>
                            <a:cs typeface="Cambria Math" pitchFamily="34" charset="-120"/>
                          </a:rPr>
                          <m:t>𝑥</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𝑐</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为大于0的常数</a:t>
                </a:r>
                <a:r>
                  <a:rPr lang="en-US" altLang="zh-CN" sz="1800" b="0" i="0">
                    <a:solidFill>
                      <a:srgbClr val="244061"/>
                    </a:solidFill>
                    <a:latin typeface="Times New Roman" pitchFamily="34" charset="0"/>
                    <a:ea typeface="微软雅黑" pitchFamily="34" charset="-122"/>
                    <a:cs typeface="Times New Roman" pitchFamily="34" charset="-120"/>
                  </a:rPr>
                  <a:t>）哪一个适宜作为每</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天使用扫码支付的人次</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𝑦</m:t>
                    </m:r>
                  </m:oMath>
                </a14:m>
                <a:r>
                  <a:rPr lang="en-US" altLang="zh-CN" b="0" i="0" dirty="0">
                    <a:solidFill>
                      <a:srgbClr val="244061"/>
                    </a:solidFill>
                    <a:latin typeface="Times New Roman" pitchFamily="34" charset="0"/>
                    <a:ea typeface="微软雅黑" pitchFamily="34" charset="-122"/>
                    <a:cs typeface="Times New Roman" pitchFamily="34" charset="-120"/>
                  </a:rPr>
                  <a:t>关于活动推出天数</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的经验回归方程类型（给出判断即可，不必说明理由）.</a:t>
                </a:r>
                <a:endParaRPr lang="en-US" altLang="zh-CN" dirty="0"/>
              </a:p>
            </p:txBody>
          </p:sp>
        </mc:Choice>
        <mc:Fallback xmlns="">
          <p:sp>
            <p:nvSpPr>
              <p:cNvPr id="5" name="QO_7_BD.22_1#29eba5db0?vcp=1&amp;vop=1&amp;pid=f7f361bba&amp;color=36,64,97&amp;vtp=1&amp;bbb=1&amp;hb=1"/>
              <p:cNvSpPr>
                <a:spLocks noRot="1" noChangeAspect="1" noMove="1" noResize="1" noEditPoints="1" noAdjustHandles="1" noChangeArrowheads="1" noChangeShapeType="1" noTextEdit="1"/>
              </p:cNvSpPr>
              <p:nvPr/>
            </p:nvSpPr>
            <p:spPr>
              <a:xfrm>
                <a:off x="539496" y="5000966"/>
                <a:ext cx="11109960" cy="773240"/>
              </a:xfrm>
              <a:prstGeom prst="rect">
                <a:avLst/>
              </a:prstGeom>
              <a:blipFill>
                <a:blip r:embed="rId5"/>
                <a:stretch>
                  <a:fillRect l="-1317" r="-933"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23_1#29eba5db0?vcp=1&amp;vop=1&amp;pid=f7f361bba&amp;color=36,64,97&amp;vtp=1&amp;bbb=1"/>
              <p:cNvSpPr/>
              <p:nvPr/>
            </p:nvSpPr>
            <p:spPr>
              <a:xfrm>
                <a:off x="539496" y="5824624"/>
                <a:ext cx="11276013" cy="363665"/>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根据散点图判断，</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𝑐</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𝑑</m:t>
                        </m:r>
                      </m:e>
                      <m:sup>
                        <m:r>
                          <a:rPr lang="en-US" altLang="zh-CN" sz="1800" b="0" i="0">
                            <a:solidFill>
                              <a:srgbClr val="6565FF"/>
                            </a:solidFill>
                            <a:latin typeface="Cambria Math" pitchFamily="34" charset="0"/>
                            <a:ea typeface="Cambria Math" pitchFamily="34" charset="-122"/>
                            <a:cs typeface="Cambria Math" pitchFamily="34" charset="-120"/>
                          </a:rPr>
                          <m:t>𝑥</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适宜作为每天使用扫码支付的人次</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关于活动推出天数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的经验回归方程类型.</a:t>
                </a:r>
                <a:endParaRPr lang="en-US" altLang="zh-CN" sz="1800" dirty="0"/>
              </a:p>
            </p:txBody>
          </p:sp>
        </mc:Choice>
        <mc:Fallback xmlns="">
          <p:sp>
            <p:nvSpPr>
              <p:cNvPr id="6" name="QO_7_AN.23_1#29eba5db0?vcp=1&amp;vop=1&amp;pid=f7f361bba&amp;color=36,64,97&amp;vtp=1&amp;bbb=1"/>
              <p:cNvSpPr>
                <a:spLocks noRot="1" noChangeAspect="1" noMove="1" noResize="1" noEditPoints="1" noAdjustHandles="1" noChangeArrowheads="1" noChangeShapeType="1" noTextEdit="1"/>
              </p:cNvSpPr>
              <p:nvPr/>
            </p:nvSpPr>
            <p:spPr>
              <a:xfrm>
                <a:off x="539496" y="5824624"/>
                <a:ext cx="11276013" cy="363665"/>
              </a:xfrm>
              <a:prstGeom prst="rect">
                <a:avLst/>
              </a:prstGeom>
              <a:blipFill>
                <a:blip r:embed="rId6"/>
                <a:stretch>
                  <a:fillRect l="-1298" r="-54" b="-38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24_1#3c44d6351?vcp=1&amp;vop=1&amp;pid=f7f361bba&amp;color=36,64,97&amp;vtp=1&amp;bt=1&amp;bbb=1"/>
              <p:cNvSpPr/>
              <p:nvPr/>
            </p:nvSpPr>
            <p:spPr>
              <a:xfrm>
                <a:off x="539496" y="1449882"/>
                <a:ext cx="11109960"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根据（1）的判断结果求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的经验回归方程，并预测活动推出第8天使用扫码支付的人次.</a:t>
                </a:r>
                <a:endParaRPr lang="en-US" altLang="zh-CN" sz="1800" dirty="0"/>
              </a:p>
              <a:p>
                <a:pPr latinLnBrk="1">
                  <a:lnSpc>
                    <a:spcPts val="3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参考数据</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24_1#3c44d6351?vcp=1&amp;vop=1&amp;pid=f7f361bba&amp;color=36,64,97&amp;vtp=1&amp;bt=1&amp;bbb=1"/>
              <p:cNvSpPr>
                <a:spLocks noRot="1" noChangeAspect="1" noMove="1" noResize="1" noEditPoints="1" noAdjustHandles="1" noChangeArrowheads="1" noChangeShapeType="1" noTextEdit="1"/>
              </p:cNvSpPr>
              <p:nvPr/>
            </p:nvSpPr>
            <p:spPr>
              <a:xfrm>
                <a:off x="539496" y="1449882"/>
                <a:ext cx="11109960" cy="770255"/>
              </a:xfrm>
              <a:prstGeom prst="rect">
                <a:avLst/>
              </a:prstGeom>
              <a:blipFill>
                <a:blip r:embed="rId3"/>
                <a:stretch>
                  <a:fillRect l="-1317" b="-182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8" name="QO_7_BD.24_2#3c44d6351?colgroup=1,3,5,8,10,8,6&amp;vcp=1&amp;vop=1&amp;pid=f7f361bba&amp;color=36,64,97&amp;vtp=1&amp;bbb=1"/>
              <p:cNvGraphicFramePr>
                <a:graphicFrameLocks noGrp="1"/>
              </p:cNvGraphicFramePr>
              <p:nvPr>
                <p:extLst>
                  <p:ext uri="{D42A27DB-BD31-4B8C-83A1-F6EECF244321}">
                    <p14:modId xmlns:p14="http://schemas.microsoft.com/office/powerpoint/2010/main" val="1298934076"/>
                  </p:ext>
                </p:extLst>
              </p:nvPr>
            </p:nvGraphicFramePr>
            <p:xfrm>
              <a:off x="539496" y="2355011"/>
              <a:ext cx="11036808" cy="1156590"/>
            </p:xfrm>
            <a:graphic>
              <a:graphicData uri="http://schemas.openxmlformats.org/drawingml/2006/table">
                <a:tbl>
                  <a:tblPr/>
                  <a:tblGrid>
                    <a:gridCol w="475488">
                      <a:extLst>
                        <a:ext uri="{9D8B030D-6E8A-4147-A177-3AD203B41FA5}">
                          <a16:colId xmlns:a16="http://schemas.microsoft.com/office/drawing/2014/main" val="20000"/>
                        </a:ext>
                      </a:extLst>
                    </a:gridCol>
                    <a:gridCol w="868680">
                      <a:extLst>
                        <a:ext uri="{9D8B030D-6E8A-4147-A177-3AD203B41FA5}">
                          <a16:colId xmlns:a16="http://schemas.microsoft.com/office/drawing/2014/main" val="20001"/>
                        </a:ext>
                      </a:extLst>
                    </a:gridCol>
                    <a:gridCol w="1307592">
                      <a:extLst>
                        <a:ext uri="{9D8B030D-6E8A-4147-A177-3AD203B41FA5}">
                          <a16:colId xmlns:a16="http://schemas.microsoft.com/office/drawing/2014/main" val="20002"/>
                        </a:ext>
                      </a:extLst>
                    </a:gridCol>
                    <a:gridCol w="2103120">
                      <a:extLst>
                        <a:ext uri="{9D8B030D-6E8A-4147-A177-3AD203B41FA5}">
                          <a16:colId xmlns:a16="http://schemas.microsoft.com/office/drawing/2014/main" val="20003"/>
                        </a:ext>
                      </a:extLst>
                    </a:gridCol>
                    <a:gridCol w="2532888">
                      <a:extLst>
                        <a:ext uri="{9D8B030D-6E8A-4147-A177-3AD203B41FA5}">
                          <a16:colId xmlns:a16="http://schemas.microsoft.com/office/drawing/2014/main" val="20004"/>
                        </a:ext>
                      </a:extLst>
                    </a:gridCol>
                    <a:gridCol w="2103120">
                      <a:extLst>
                        <a:ext uri="{9D8B030D-6E8A-4147-A177-3AD203B41FA5}">
                          <a16:colId xmlns:a16="http://schemas.microsoft.com/office/drawing/2014/main" val="20005"/>
                        </a:ext>
                      </a:extLst>
                    </a:gridCol>
                    <a:gridCol w="1645920">
                      <a:extLst>
                        <a:ext uri="{9D8B030D-6E8A-4147-A177-3AD203B41FA5}">
                          <a16:colId xmlns:a16="http://schemas.microsoft.com/office/drawing/2014/main" val="20006"/>
                        </a:ext>
                      </a:extLst>
                    </a:gridCol>
                  </a:tblGrid>
                  <a:tr h="766763">
                    <a:tc>
                      <a:txBody>
                        <a:bodyPr/>
                        <a:lstStyle/>
                        <a:p>
                          <a:pPr algn="ctr" latinLnBrk="1" hangingPunct="0">
                            <a:lnSpc>
                              <a:spcPts val="2600"/>
                            </a:lnSpc>
                          </a:pPr>
                          <a14:m>
                            <m:oMath xmlns:m="http://schemas.openxmlformats.org/officeDocument/2006/math">
                              <m:bar>
                                <m:barPr>
                                  <m:pos m:val="top"/>
                                  <m:ctrlPr>
                                    <a:rPr lang="en-US" altLang="zh-CN" sz="1800" i="1" spc="-100">
                                      <a:solidFill>
                                        <a:srgbClr val="244061"/>
                                      </a:solidFill>
                                      <a:latin typeface="Cambria Math" panose="02040503050406030204" pitchFamily="18" charset="0"/>
                                    </a:rPr>
                                  </m:ctrlPr>
                                </m:barPr>
                                <m:e>
                                  <m:r>
                                    <a:rPr lang="en-US" altLang="zh-CN" sz="1800" spc="-100">
                                      <a:solidFill>
                                        <a:srgbClr val="244061"/>
                                      </a:solidFill>
                                      <a:latin typeface="Cambria Math" panose="02040503050406030204" pitchFamily="18" charset="0"/>
                                    </a:rPr>
                                    <m:t>𝑥</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bar>
                                <m:barPr>
                                  <m:pos m:val="top"/>
                                  <m:ctrlPr>
                                    <a:rPr lang="en-US" altLang="zh-CN" sz="1800" i="1" spc="-100">
                                      <a:solidFill>
                                        <a:srgbClr val="244061"/>
                                      </a:solidFill>
                                      <a:latin typeface="Cambria Math" panose="02040503050406030204" pitchFamily="18" charset="0"/>
                                    </a:rPr>
                                  </m:ctrlPr>
                                </m:barPr>
                                <m:e>
                                  <m:r>
                                    <a:rPr lang="en-US" altLang="zh-CN" sz="1800" spc="-100">
                                      <a:solidFill>
                                        <a:srgbClr val="244061"/>
                                      </a:solidFill>
                                      <a:latin typeface="Cambria Math" panose="02040503050406030204" pitchFamily="18" charset="0"/>
                                    </a:rPr>
                                    <m:t>𝑦</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bar>
                                <m:barPr>
                                  <m:pos m:val="top"/>
                                  <m:ctrlPr>
                                    <a:rPr lang="en-US" altLang="zh-CN" sz="1800" i="1" spc="-100">
                                      <a:solidFill>
                                        <a:srgbClr val="244061"/>
                                      </a:solidFill>
                                      <a:latin typeface="Cambria Math" panose="02040503050406030204" pitchFamily="18" charset="0"/>
                                    </a:rPr>
                                  </m:ctrlPr>
                                </m:barPr>
                                <m:e>
                                  <m:r>
                                    <a:rPr lang="en-US" altLang="zh-CN" sz="1800" spc="-100">
                                      <a:solidFill>
                                        <a:srgbClr val="244061"/>
                                      </a:solidFill>
                                      <a:latin typeface="Cambria Math" panose="02040503050406030204" pitchFamily="18" charset="0"/>
                                    </a:rPr>
                                    <m:t>𝑣</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700"/>
                            </a:lnSpc>
                          </a:pPr>
                          <a14:m>
                            <m:oMath xmlns:m="http://schemas.openxmlformats.org/officeDocument/2006/math">
                              <m:limLow>
                                <m:limLow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7</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𝑦</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700"/>
                            </a:lnSpc>
                          </a:pPr>
                          <a14:m>
                            <m:oMath xmlns:m="http://schemas.openxmlformats.org/officeDocument/2006/math">
                              <m:limLow>
                                <m:limLow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7</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𝑣</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700"/>
                            </a:lnSpc>
                          </a:pPr>
                          <a14:m>
                            <m:oMath xmlns:m="http://schemas.openxmlformats.org/officeDocument/2006/math">
                              <m:limLow>
                                <m:limLow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7</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sSubSup>
                                <m:sSubSupPr>
                                  <m:ctrlPr>
                                    <a:rPr lang="en-US" altLang="zh-CN" sz="1800" b="0" i="1" spc="-100">
                                      <a:solidFill>
                                        <a:srgbClr val="244061"/>
                                      </a:solidFill>
                                      <a:latin typeface="Cambria Math" panose="02040503050406030204" pitchFamily="18" charset="0"/>
                                    </a:rPr>
                                  </m:ctrlPr>
                                </m:sSubSup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up>
                                  <m:r>
                                    <a:rPr lang="en-US" altLang="zh-CN" sz="1800" b="0" i="0" spc="-100">
                                      <a:solidFill>
                                        <a:srgbClr val="244061"/>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sSup>
                                <m:sSu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100">
                                      <a:solidFill>
                                        <a:srgbClr val="244061"/>
                                      </a:solidFill>
                                      <a:latin typeface="Cambria Math" pitchFamily="34" charset="0"/>
                                      <a:ea typeface="Cambria Math" pitchFamily="34" charset="-122"/>
                                      <a:cs typeface="Cambria Math" pitchFamily="34" charset="-120"/>
                                    </a:rPr>
                                    <m:t>10</m:t>
                                  </m:r>
                                </m:e>
                                <m:sup>
                                  <m:r>
                                    <a:rPr lang="en-US" altLang="zh-CN" sz="1800" b="0" i="0" spc="-100">
                                      <a:solidFill>
                                        <a:srgbClr val="244061"/>
                                      </a:solidFill>
                                      <a:latin typeface="Cambria Math" pitchFamily="34" charset="0"/>
                                      <a:ea typeface="Cambria Math" pitchFamily="34" charset="-122"/>
                                      <a:cs typeface="Cambria Math" pitchFamily="34" charset="-120"/>
                                    </a:rPr>
                                    <m:t>0.54</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535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50.12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18" name="QO_7_BD.24_2#3c44d6351?colgroup=1,3,5,8,10,8,6&amp;vcp=1&amp;vop=1&amp;pid=f7f361bba&amp;color=36,64,97&amp;vtp=1&amp;bbb=1"/>
              <p:cNvGraphicFramePr>
                <a:graphicFrameLocks noGrp="1"/>
              </p:cNvGraphicFramePr>
              <p:nvPr>
                <p:extLst>
                  <p:ext uri="{D42A27DB-BD31-4B8C-83A1-F6EECF244321}">
                    <p14:modId xmlns:p14="http://schemas.microsoft.com/office/powerpoint/2010/main" val="1298934076"/>
                  </p:ext>
                </p:extLst>
              </p:nvPr>
            </p:nvGraphicFramePr>
            <p:xfrm>
              <a:off x="539496" y="2355011"/>
              <a:ext cx="11036808" cy="1156590"/>
            </p:xfrm>
            <a:graphic>
              <a:graphicData uri="http://schemas.openxmlformats.org/drawingml/2006/table">
                <a:tbl>
                  <a:tblPr/>
                  <a:tblGrid>
                    <a:gridCol w="475488">
                      <a:extLst>
                        <a:ext uri="{9D8B030D-6E8A-4147-A177-3AD203B41FA5}">
                          <a16:colId xmlns:a16="http://schemas.microsoft.com/office/drawing/2014/main" val="20000"/>
                        </a:ext>
                      </a:extLst>
                    </a:gridCol>
                    <a:gridCol w="868680">
                      <a:extLst>
                        <a:ext uri="{9D8B030D-6E8A-4147-A177-3AD203B41FA5}">
                          <a16:colId xmlns:a16="http://schemas.microsoft.com/office/drawing/2014/main" val="20001"/>
                        </a:ext>
                      </a:extLst>
                    </a:gridCol>
                    <a:gridCol w="1307592">
                      <a:extLst>
                        <a:ext uri="{9D8B030D-6E8A-4147-A177-3AD203B41FA5}">
                          <a16:colId xmlns:a16="http://schemas.microsoft.com/office/drawing/2014/main" val="20002"/>
                        </a:ext>
                      </a:extLst>
                    </a:gridCol>
                    <a:gridCol w="2103120">
                      <a:extLst>
                        <a:ext uri="{9D8B030D-6E8A-4147-A177-3AD203B41FA5}">
                          <a16:colId xmlns:a16="http://schemas.microsoft.com/office/drawing/2014/main" val="20003"/>
                        </a:ext>
                      </a:extLst>
                    </a:gridCol>
                    <a:gridCol w="2532888">
                      <a:extLst>
                        <a:ext uri="{9D8B030D-6E8A-4147-A177-3AD203B41FA5}">
                          <a16:colId xmlns:a16="http://schemas.microsoft.com/office/drawing/2014/main" val="20004"/>
                        </a:ext>
                      </a:extLst>
                    </a:gridCol>
                    <a:gridCol w="2103120">
                      <a:extLst>
                        <a:ext uri="{9D8B030D-6E8A-4147-A177-3AD203B41FA5}">
                          <a16:colId xmlns:a16="http://schemas.microsoft.com/office/drawing/2014/main" val="20005"/>
                        </a:ext>
                      </a:extLst>
                    </a:gridCol>
                    <a:gridCol w="1645920">
                      <a:extLst>
                        <a:ext uri="{9D8B030D-6E8A-4147-A177-3AD203B41FA5}">
                          <a16:colId xmlns:a16="http://schemas.microsoft.com/office/drawing/2014/main" val="20006"/>
                        </a:ext>
                      </a:extLst>
                    </a:gridCol>
                  </a:tblGrid>
                  <a:tr h="766763">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282" t="-787" r="-2224359" b="-6299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5245" t="-787" r="-1113287" b="-6299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3738" t="-787" r="-643925" b="-6299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26377" t="-787" r="-299420" b="-6299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87740" t="-787" r="-148317" b="-6299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46957" t="-787" r="-78841" b="-6299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71111" t="-787" r="-741" b="-62992"/>
                          </a:stretch>
                        </a:blipFill>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535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50.12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4" name="QO_7_BD.24_3#3c44d6351?vcp=1&amp;vop=1&amp;pid=f7f361bba&amp;color=36,64,97&amp;vtp=1&amp;bbb=1&amp;hb=1"/>
              <p:cNvSpPr/>
              <p:nvPr/>
            </p:nvSpPr>
            <p:spPr>
              <a:xfrm>
                <a:off x="539496" y="3650411"/>
                <a:ext cx="11109960" cy="1955800"/>
              </a:xfrm>
              <a:prstGeom prst="rect">
                <a:avLst/>
              </a:prstGeom>
              <a:noFill/>
              <a:ln/>
            </p:spPr>
            <p:txBody>
              <a:bodyPr wrap="none" lIns="0" tIns="0" rIns="0" bIns="0" rtlCol="0" anchor="t"/>
              <a:lstStyle/>
              <a:p>
                <a:pPr algn="l" latinLnBrk="1">
                  <a:lnSpc>
                    <a:spcPts val="47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其中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𝑣</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lg</m:t>
                    </m:r>
                    <m:r>
                      <m:rPr>
                        <m:nor/>
                      </m:rPr>
                      <a:rPr lang="en-US" altLang="zh-CN" sz="1800" b="0" i="0">
                        <a:solidFill>
                          <a:srgbClr val="244061"/>
                        </a:solidFill>
                        <a:latin typeface="Cambria Math" pitchFamily="34" charset="0"/>
                        <a:ea typeface="Cambria Math" pitchFamily="34" charset="-122"/>
                        <a:cs typeface="Cambria Math" pitchFamily="34" charset="-120"/>
                      </a:rPr>
                      <m:t> </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i="1">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𝑣</m:t>
                        </m:r>
                      </m:e>
                    </m:ba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7</m:t>
                        </m:r>
                      </m:den>
                    </m:f>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7</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𝑣</m:t>
                        </m:r>
                      </m:e>
                      <m:sub>
                        <m:r>
                          <a:rPr lang="en-US" altLang="zh-CN" sz="1800" b="0" i="0">
                            <a:solidFill>
                              <a:srgbClr val="244061"/>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附</a:t>
                </a:r>
                <a:r>
                  <a:rPr lang="en-US" altLang="zh-CN" sz="1800" b="0" i="0" dirty="0">
                    <a:solidFill>
                      <a:srgbClr val="244061"/>
                    </a:solidFill>
                    <a:latin typeface="Times New Roman" pitchFamily="34" charset="0"/>
                    <a:ea typeface="微软雅黑" pitchFamily="34" charset="-122"/>
                    <a:cs typeface="Times New Roman" pitchFamily="34" charset="-120"/>
                  </a:rPr>
                  <a:t>：对于一组数据</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𝑢</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𝑣</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𝑢</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𝑣</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𝑢</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𝑣</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，其经验回归直线</a:t>
                </a:r>
                <a14:m>
                  <m:oMath xmlns:m="http://schemas.openxmlformats.org/officeDocument/2006/math">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𝑣</m:t>
                        </m:r>
                      </m:e>
                    </m:acc>
                    <m:r>
                      <a:rPr lang="en-US" altLang="zh-CN" sz="1800" b="0" i="0">
                        <a:solidFill>
                          <a:srgbClr val="244061"/>
                        </a:solidFill>
                        <a:latin typeface="Cambria Math" pitchFamily="34" charset="0"/>
                        <a:ea typeface="Cambria Math" pitchFamily="34" charset="-122"/>
                        <a:cs typeface="Cambria Math" pitchFamily="34" charset="-120"/>
                      </a:rPr>
                      <m:t>=</m:t>
                    </m:r>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𝛼</m:t>
                            </m:r>
                          </m:e>
                          <m:sup>
                            <m:r>
                              <a:rPr lang="en-US" altLang="zh-CN" sz="1800" b="0" i="0">
                                <a:solidFill>
                                  <a:srgbClr val="244061"/>
                                </a:solidFill>
                                <a:latin typeface="Cambria Math" pitchFamily="34" charset="0"/>
                                <a:ea typeface="Cambria Math" pitchFamily="34" charset="-122"/>
                                <a:cs typeface="Cambria Math" pitchFamily="34" charset="-120"/>
                              </a:rPr>
                              <m:t>+</m:t>
                            </m:r>
                          </m:sup>
                        </m:sSup>
                      </m:e>
                    </m:acc>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𝛽</m:t>
                        </m:r>
                      </m:e>
                    </m:acc>
                    <m:r>
                      <a:rPr lang="en-US" altLang="zh-CN" sz="1800" b="0" i="0">
                        <a:solidFill>
                          <a:srgbClr val="244061"/>
                        </a:solidFill>
                        <a:latin typeface="Cambria Math" pitchFamily="34" charset="0"/>
                        <a:ea typeface="Cambria Math" pitchFamily="34" charset="-122"/>
                        <a:cs typeface="Cambria Math" pitchFamily="34" charset="-120"/>
                      </a:rPr>
                      <m:t>𝑢</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的斜率和截距的最小二乘估计分</a:t>
                </a:r>
              </a:p>
              <a:p>
                <a:pPr latinLnBrk="1">
                  <a:lnSpc>
                    <a:spcPts val="7200"/>
                  </a:lnSpc>
                </a:pPr>
                <a:r>
                  <a:rPr lang="en-US" altLang="zh-CN" b="0" i="0">
                    <a:solidFill>
                      <a:srgbClr val="244061"/>
                    </a:solidFill>
                    <a:latin typeface="Times New Roman" pitchFamily="34" charset="0"/>
                    <a:ea typeface="微软雅黑" pitchFamily="34" charset="-122"/>
                    <a:cs typeface="Times New Roman" pitchFamily="34" charset="-120"/>
                  </a:rPr>
                  <a:t>别为</a:t>
                </a:r>
                <a14:m>
                  <m:oMath xmlns:m="http://schemas.openxmlformats.org/officeDocument/2006/math">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𝛽</m:t>
                        </m:r>
                      </m:e>
                    </m:acc>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b="0">
                                    <a:solidFill>
                                      <a:srgbClr val="244061"/>
                                    </a:solidFill>
                                    <a:latin typeface="Cambria Math" panose="02040503050406030204" pitchFamily="18" charset="0"/>
                                  </a:rPr>
                                  <m:t>𝑛</m:t>
                                </m:r>
                              </m:lim>
                            </m:limUpp>
                          </m:e>
                          <m:lim>
                            <m:r>
                              <a:rPr lang="en-US" altLang="zh-CN" b="0">
                                <a:solidFill>
                                  <a:srgbClr val="244061"/>
                                </a:solidFill>
                                <a:latin typeface="Cambria Math" panose="02040503050406030204" pitchFamily="18" charset="0"/>
                              </a:rPr>
                              <m:t>𝑖</m:t>
                            </m:r>
                            <m:r>
                              <a:rPr lang="en-US" altLang="zh-CN" b="0">
                                <a:solidFill>
                                  <a:srgbClr val="244061"/>
                                </a:solidFill>
                                <a:latin typeface="Cambria Math" panose="02040503050406030204" pitchFamily="18" charset="0"/>
                              </a:rPr>
                              <m:t>=1</m:t>
                            </m:r>
                          </m:lim>
                        </m:limLow>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𝑢</m:t>
                            </m:r>
                          </m:e>
                          <m:sub>
                            <m:r>
                              <a:rPr lang="en-US" altLang="zh-CN" b="0" i="0">
                                <a:solidFill>
                                  <a:srgbClr val="244061"/>
                                </a:solidFill>
                                <a:latin typeface="Cambria Math" pitchFamily="34" charset="0"/>
                                <a:ea typeface="Cambria Math" pitchFamily="34" charset="-122"/>
                                <a:cs typeface="Cambria Math" pitchFamily="34" charset="-120"/>
                              </a:rPr>
                              <m:t>𝑖</m:t>
                            </m:r>
                          </m:sub>
                        </m:sSub>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𝑣</m:t>
                            </m:r>
                          </m:e>
                          <m:sub>
                            <m:r>
                              <a:rPr lang="en-US" altLang="zh-CN" b="0" i="0">
                                <a:solidFill>
                                  <a:srgbClr val="244061"/>
                                </a:solidFill>
                                <a:latin typeface="Cambria Math" pitchFamily="34" charset="0"/>
                                <a:ea typeface="Cambria Math" pitchFamily="34" charset="-122"/>
                                <a:cs typeface="Cambria Math" pitchFamily="34" charset="-120"/>
                              </a:rPr>
                              <m:t>𝑖</m:t>
                            </m:r>
                          </m:sub>
                        </m:sSub>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𝑛</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𝑢</m:t>
                            </m:r>
                          </m:e>
                        </m:bar>
                        <m:r>
                          <m:rPr>
                            <m:nor/>
                          </m:rPr>
                          <a:rPr lang="en-US" altLang="zh-CN" b="0" i="0">
                            <a:solidFill>
                              <a:srgbClr val="244061"/>
                            </a:solidFill>
                            <a:latin typeface="Cambria Math" pitchFamily="34" charset="0"/>
                            <a:ea typeface="Cambria Math" pitchFamily="34" charset="-122"/>
                            <a:cs typeface="Cambria Math" pitchFamily="34" charset="-120"/>
                          </a:rPr>
                          <m:t> </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𝑣</m:t>
                            </m:r>
                          </m:e>
                        </m:bar>
                      </m:num>
                      <m:den>
                        <m:limLow>
                          <m:limLowPr>
                            <m:ctrlPr>
                              <a:rPr lang="en-US" altLang="zh-CN" i="1">
                                <a:solidFill>
                                  <a:srgbClr val="244061"/>
                                </a:solidFill>
                                <a:latin typeface="Cambria Math" panose="02040503050406030204" pitchFamily="18" charset="0"/>
                              </a:rPr>
                            </m:ctrlPr>
                          </m:limLowPr>
                          <m:e>
                            <m:limUpp>
                              <m:limUppPr>
                                <m:ctrlPr>
                                  <a:rPr lang="en-US" altLang="zh-CN" i="1">
                                    <a:solidFill>
                                      <a:srgbClr val="244061"/>
                                    </a:solidFill>
                                    <a:latin typeface="Cambria Math" panose="02040503050406030204" pitchFamily="18" charset="0"/>
                                  </a:rPr>
                                </m:ctrlPr>
                              </m:limUppPr>
                              <m:e>
                                <m:r>
                                  <a:rPr lang="en-US" altLang="zh-CN"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b="0">
                                    <a:solidFill>
                                      <a:srgbClr val="244061"/>
                                    </a:solidFill>
                                    <a:latin typeface="Cambria Math" panose="02040503050406030204" pitchFamily="18" charset="0"/>
                                  </a:rPr>
                                  <m:t>𝑛</m:t>
                                </m:r>
                              </m:lim>
                            </m:limUpp>
                          </m:e>
                          <m:lim>
                            <m:r>
                              <a:rPr lang="en-US" altLang="zh-CN" b="0">
                                <a:solidFill>
                                  <a:srgbClr val="244061"/>
                                </a:solidFill>
                                <a:latin typeface="Cambria Math" panose="02040503050406030204" pitchFamily="18" charset="0"/>
                              </a:rPr>
                              <m:t>𝑖</m:t>
                            </m:r>
                            <m:r>
                              <a:rPr lang="en-US" altLang="zh-CN" b="0">
                                <a:solidFill>
                                  <a:srgbClr val="244061"/>
                                </a:solidFill>
                                <a:latin typeface="Cambria Math" panose="02040503050406030204" pitchFamily="18" charset="0"/>
                              </a:rPr>
                              <m:t>=1</m:t>
                            </m:r>
                          </m:lim>
                        </m:limLow>
                        <m:sSubSup>
                          <m:sSubSupPr>
                            <m:ctrlPr>
                              <a:rPr lang="en-US" altLang="zh-CN" b="0" i="1">
                                <a:solidFill>
                                  <a:srgbClr val="244061"/>
                                </a:solidFill>
                                <a:latin typeface="Cambria Math" panose="02040503050406030204" pitchFamily="18" charset="0"/>
                              </a:rPr>
                            </m:ctrlPr>
                          </m:sSubSupPr>
                          <m:e>
                            <m:r>
                              <a:rPr lang="en-US" altLang="zh-CN" b="0" i="0">
                                <a:solidFill>
                                  <a:srgbClr val="244061"/>
                                </a:solidFill>
                                <a:latin typeface="Cambria Math" pitchFamily="34" charset="0"/>
                                <a:ea typeface="Cambria Math" pitchFamily="34" charset="-122"/>
                                <a:cs typeface="Cambria Math" pitchFamily="34" charset="-120"/>
                              </a:rPr>
                              <m:t>𝑢</m:t>
                            </m:r>
                          </m:e>
                          <m:sub>
                            <m:r>
                              <a:rPr lang="en-US" altLang="zh-CN" b="0" i="0">
                                <a:solidFill>
                                  <a:srgbClr val="244061"/>
                                </a:solidFill>
                                <a:latin typeface="Cambria Math" pitchFamily="34" charset="0"/>
                                <a:ea typeface="Cambria Math" pitchFamily="34" charset="-122"/>
                                <a:cs typeface="Cambria Math" pitchFamily="34" charset="-120"/>
                              </a:rPr>
                              <m:t>𝑖</m:t>
                            </m:r>
                          </m:sub>
                          <m:sup>
                            <m:r>
                              <a:rPr lang="en-US" altLang="zh-CN" b="0" i="0">
                                <a:solidFill>
                                  <a:srgbClr val="244061"/>
                                </a:solidFill>
                                <a:latin typeface="Cambria Math" pitchFamily="34" charset="0"/>
                                <a:ea typeface="Cambria Math" pitchFamily="34" charset="-122"/>
                                <a:cs typeface="Cambria Math" pitchFamily="34" charset="-120"/>
                              </a:rPr>
                              <m:t>2</m:t>
                            </m:r>
                          </m:sup>
                        </m:sSubSup>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𝑛</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bar>
                              <m:barPr>
                                <m:pos m:val="top"/>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barPr>
                              <m:e>
                                <m:r>
                                  <a:rPr lang="en-US" altLang="zh-CN">
                                    <a:solidFill>
                                      <a:srgbClr val="244061"/>
                                    </a:solidFill>
                                    <a:latin typeface="Cambria Math" panose="02040503050406030204" pitchFamily="18" charset="0"/>
                                  </a:rPr>
                                  <m:t>𝑢</m:t>
                                </m:r>
                              </m:e>
                            </m:bar>
                          </m:e>
                          <m:sup>
                            <m:r>
                              <a:rPr lang="en-US" altLang="zh-CN" b="0" i="0">
                                <a:solidFill>
                                  <a:srgbClr val="244061"/>
                                </a:solidFill>
                                <a:latin typeface="Cambria Math" pitchFamily="34" charset="0"/>
                                <a:ea typeface="Cambria Math" pitchFamily="34" charset="-122"/>
                                <a:cs typeface="Cambria Math" pitchFamily="34" charset="-120"/>
                              </a:rPr>
                              <m:t>2</m:t>
                            </m:r>
                          </m:sup>
                        </m:sSup>
                      </m:den>
                    </m:f>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𝛼</m:t>
                        </m:r>
                      </m:e>
                    </m:acc>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𝑣</m:t>
                        </m:r>
                      </m:e>
                    </m:bar>
                    <m:r>
                      <a:rPr lang="en-US" altLang="zh-CN" b="0" i="0">
                        <a:solidFill>
                          <a:srgbClr val="244061"/>
                        </a:solidFill>
                        <a:latin typeface="Cambria Math" pitchFamily="34" charset="0"/>
                        <a:ea typeface="Cambria Math" pitchFamily="34" charset="-122"/>
                        <a:cs typeface="Cambria Math" pitchFamily="34" charset="-120"/>
                      </a:rPr>
                      <m:t>−</m:t>
                    </m:r>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𝛽</m:t>
                        </m:r>
                      </m:e>
                    </m:acc>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𝑢</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7_BD.24_3#3c44d6351?vcp=1&amp;vop=1&amp;pid=f7f361bba&amp;color=36,64,97&amp;vtp=1&amp;bbb=1&amp;hb=1"/>
              <p:cNvSpPr>
                <a:spLocks noRot="1" noChangeAspect="1" noMove="1" noResize="1" noEditPoints="1" noAdjustHandles="1" noChangeArrowheads="1" noChangeShapeType="1" noTextEdit="1"/>
              </p:cNvSpPr>
              <p:nvPr/>
            </p:nvSpPr>
            <p:spPr>
              <a:xfrm>
                <a:off x="539496" y="3650411"/>
                <a:ext cx="11109960" cy="1955800"/>
              </a:xfrm>
              <a:prstGeom prst="rect">
                <a:avLst/>
              </a:prstGeom>
              <a:blipFill>
                <a:blip r:embed="rId5"/>
                <a:stretch>
                  <a:fillRect l="-1317" r="-659" b="-312"/>
                </a:stretch>
              </a:blipFill>
              <a:ln/>
            </p:spPr>
            <p:txBody>
              <a:bodyPr/>
              <a:lstStyle/>
              <a:p>
                <a:r>
                  <a:rPr lang="zh-CN" altLang="en-US">
                    <a:noFill/>
                  </a:rPr>
                  <a:t> </a:t>
                </a:r>
              </a:p>
            </p:txBody>
          </p:sp>
        </mc:Fallback>
      </mc:AlternateContent>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AN.25_1#3c44d6351?vcp=1&amp;vop=1&amp;pid=f7f361bba&amp;color=36,64,97&amp;vtp=1&amp;bt=1&amp;bbb=1"/>
              <p:cNvSpPr/>
              <p:nvPr/>
            </p:nvSpPr>
            <p:spPr>
              <a:xfrm>
                <a:off x="539496" y="1514684"/>
                <a:ext cx="11109960" cy="3983355"/>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𝑐</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𝑑</m:t>
                        </m:r>
                      </m:e>
                      <m:sup>
                        <m:r>
                          <a:rPr lang="en-US" altLang="zh-CN" sz="1800" b="0" i="0">
                            <a:solidFill>
                              <a:srgbClr val="6565FF"/>
                            </a:solidFill>
                            <a:latin typeface="Cambria Math" pitchFamily="34" charset="0"/>
                            <a:ea typeface="Cambria Math" pitchFamily="34" charset="-122"/>
                            <a:cs typeface="Cambria Math" pitchFamily="34" charset="-120"/>
                          </a:rPr>
                          <m:t>𝑥</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,两边取对数得</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lg</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lg</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𝑐</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𝑑</m:t>
                        </m:r>
                      </m:e>
                      <m:sup>
                        <m:r>
                          <a:rPr lang="en-US" altLang="zh-CN" sz="1800" b="0" i="0">
                            <a:solidFill>
                              <a:srgbClr val="6565FF"/>
                            </a:solidFill>
                            <a:latin typeface="Cambria Math" pitchFamily="34" charset="0"/>
                            <a:ea typeface="Cambria Math" pitchFamily="34" charset="-122"/>
                            <a:cs typeface="Cambria Math" pitchFamily="34" charset="-120"/>
                          </a:rPr>
                          <m:t>𝑥</m:t>
                        </m:r>
                      </m:sup>
                    </m:sSup>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lg</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𝑐</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m:rPr>
                        <m:sty m:val="p"/>
                      </m:rPr>
                      <a:rPr lang="en-US" altLang="zh-CN" sz="1800" b="0" i="0">
                        <a:solidFill>
                          <a:srgbClr val="6565FF"/>
                        </a:solidFill>
                        <a:latin typeface="Cambria Math" pitchFamily="34" charset="0"/>
                        <a:ea typeface="Cambria Math" pitchFamily="34" charset="-122"/>
                        <a:cs typeface="Cambria Math" pitchFamily="34" charset="-120"/>
                      </a:rPr>
                      <m:t>lg</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800" b="0" i="0" dirty="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lg</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𝑣</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𝑣</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lg</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𝑐</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m:rPr>
                        <m:sty m:val="p"/>
                      </m:rPr>
                      <a:rPr lang="en-US" altLang="zh-CN" sz="1800" b="0" i="0">
                        <a:solidFill>
                          <a:srgbClr val="6565FF"/>
                        </a:solidFill>
                        <a:latin typeface="Cambria Math" pitchFamily="34" charset="0"/>
                        <a:ea typeface="Cambria Math" pitchFamily="34" charset="-122"/>
                        <a:cs typeface="Cambria Math" pitchFamily="34" charset="-120"/>
                      </a:rPr>
                      <m:t>lg</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7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𝑣</m:t>
                        </m:r>
                      </m:e>
                    </m:bar>
                    <m:r>
                      <a:rPr lang="en-US" altLang="zh-CN" sz="1800" b="0" i="0">
                        <a:solidFill>
                          <a:srgbClr val="6565FF"/>
                        </a:solidFill>
                        <a:latin typeface="Cambria Math" pitchFamily="34" charset="0"/>
                        <a:ea typeface="Cambria Math" pitchFamily="34" charset="-122"/>
                        <a:cs typeface="Cambria Math" pitchFamily="34" charset="-120"/>
                      </a:rPr>
                      <m:t>=1.54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7</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7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lg</m:t>
                    </m:r>
                    <m:r>
                      <m:rPr>
                        <m:nor/>
                      </m:rPr>
                      <a:rPr lang="en-US" altLang="zh-CN" sz="1800" b="0" i="0">
                        <a:solidFill>
                          <a:srgbClr val="6565FF"/>
                        </a:solidFill>
                        <a:latin typeface="Cambria Math" pitchFamily="34" charset="0"/>
                        <a:ea typeface="Cambria Math" pitchFamily="34" charset="-122"/>
                        <a:cs typeface="Cambria Math" pitchFamily="34" charset="-120"/>
                      </a:rPr>
                      <m:t> </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𝑑</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7</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𝑣</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−7</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m:rPr>
                            <m:nor/>
                          </m:rPr>
                          <a:rPr lang="en-US" altLang="zh-CN" sz="1800" b="0" i="0">
                            <a:solidFill>
                              <a:srgbClr val="6565FF"/>
                            </a:solidFill>
                            <a:latin typeface="Cambria Math" pitchFamily="34" charset="0"/>
                            <a:ea typeface="Cambria Math" pitchFamily="34" charset="-122"/>
                            <a:cs typeface="Cambria Math" pitchFamily="34" charset="-120"/>
                          </a:rPr>
                          <m:t> </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𝑣</m:t>
                            </m:r>
                          </m:e>
                        </m:bar>
                      </m:num>
                      <m:den>
                        <m:limLow>
                          <m:limLowPr>
                            <m:ctrlPr>
                              <a:rPr lang="en-US" altLang="zh-CN" sz="1800" i="1">
                                <a:solidFill>
                                  <a:srgbClr val="6565FF"/>
                                </a:solidFill>
                                <a:latin typeface="Cambria Math" panose="02040503050406030204" pitchFamily="18" charset="0"/>
                              </a:rPr>
                            </m:ctrlPr>
                          </m:limLowPr>
                          <m:e>
                            <m:limUpp>
                              <m:limUppPr>
                                <m:ctrlPr>
                                  <a:rPr lang="en-US" altLang="zh-CN" sz="1800" i="1">
                                    <a:solidFill>
                                      <a:srgbClr val="6565FF"/>
                                    </a:solidFill>
                                    <a:latin typeface="Cambria Math" panose="02040503050406030204" pitchFamily="18" charset="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7</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−7</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bar>
                              <m:barPr>
                                <m:pos m:val="top"/>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barPr>
                              <m:e>
                                <m:r>
                                  <a:rPr lang="en-US" altLang="zh-CN" sz="1800">
                                    <a:solidFill>
                                      <a:srgbClr val="6565FF"/>
                                    </a:solidFill>
                                    <a:latin typeface="Cambria Math" panose="02040503050406030204" pitchFamily="18" charset="0"/>
                                  </a:rPr>
                                  <m:t>𝑥</m:t>
                                </m:r>
                              </m:e>
                            </m:ba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50.12−7×4×1.54</m:t>
                        </m:r>
                      </m:num>
                      <m:den>
                        <m:r>
                          <a:rPr lang="en-US" altLang="zh-CN" sz="1800" b="0" i="0">
                            <a:solidFill>
                              <a:srgbClr val="6565FF"/>
                            </a:solidFill>
                            <a:latin typeface="Cambria Math" pitchFamily="34" charset="0"/>
                            <a:ea typeface="Cambria Math" pitchFamily="34" charset="-122"/>
                            <a:cs typeface="Cambria Math" pitchFamily="34" charset="-120"/>
                          </a:rPr>
                          <m:t>140−7×</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4</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28</m:t>
                        </m:r>
                      </m:den>
                    </m:f>
                    <m:r>
                      <a:rPr lang="en-US" altLang="zh-CN" sz="1800" b="0" i="0">
                        <a:solidFill>
                          <a:srgbClr val="6565FF"/>
                        </a:solidFill>
                        <a:latin typeface="Cambria Math" pitchFamily="34" charset="0"/>
                        <a:ea typeface="Cambria Math" pitchFamily="34" charset="-122"/>
                        <a:cs typeface="Cambria Math" pitchFamily="34" charset="-120"/>
                      </a:rPr>
                      <m:t>=0.25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lg</m:t>
                    </m:r>
                    <m:r>
                      <m:rPr>
                        <m:nor/>
                      </m:rPr>
                      <a:rPr lang="en-US" altLang="zh-CN" sz="1800" b="0" i="0">
                        <a:solidFill>
                          <a:srgbClr val="6565FF"/>
                        </a:solidFill>
                        <a:latin typeface="Cambria Math" pitchFamily="34" charset="0"/>
                        <a:ea typeface="Cambria Math" pitchFamily="34" charset="-122"/>
                        <a:cs typeface="Cambria Math" pitchFamily="34" charset="-120"/>
                      </a:rPr>
                      <m:t> </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𝑐</m:t>
                        </m:r>
                      </m:e>
                    </m:acc>
                    <m:r>
                      <a:rPr lang="en-US" altLang="zh-CN" sz="1800" b="0" i="0">
                        <a:solidFill>
                          <a:srgbClr val="6565FF"/>
                        </a:solidFill>
                        <a:latin typeface="Cambria Math" pitchFamily="34" charset="0"/>
                        <a:ea typeface="Cambria Math" pitchFamily="34" charset="-122"/>
                        <a:cs typeface="Cambria Math" pitchFamily="34" charset="-120"/>
                      </a:rPr>
                      <m:t>=1.54−4×0.25=0.54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𝑣</m:t>
                        </m:r>
                      </m:e>
                    </m:acc>
                    <m:r>
                      <a:rPr lang="en-US" altLang="zh-CN" sz="1800" b="0" i="0">
                        <a:solidFill>
                          <a:srgbClr val="6565FF"/>
                        </a:solidFill>
                        <a:latin typeface="Cambria Math" pitchFamily="34" charset="0"/>
                        <a:ea typeface="Cambria Math" pitchFamily="34" charset="-122"/>
                        <a:cs typeface="Cambria Math" pitchFamily="34" charset="-120"/>
                      </a:rPr>
                      <m:t>=0.54+0.25</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lg</m:t>
                    </m:r>
                    <m:r>
                      <m:rPr>
                        <m:nor/>
                      </m:rPr>
                      <a:rPr lang="en-US" altLang="zh-CN" sz="1800" b="0" i="0">
                        <a:solidFill>
                          <a:srgbClr val="6565FF"/>
                        </a:solidFill>
                        <a:latin typeface="Cambria Math" pitchFamily="34" charset="0"/>
                        <a:ea typeface="Cambria Math" pitchFamily="34" charset="-122"/>
                        <a:cs typeface="Cambria Math" pitchFamily="34" charset="-120"/>
                      </a:rPr>
                      <m:t> </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=0.54+0.25</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的经验回归方程为</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m:t>
                        </m:r>
                      </m:e>
                      <m:sup>
                        <m:r>
                          <a:rPr lang="en-US" altLang="zh-CN" sz="1800" b="0" i="0">
                            <a:solidFill>
                              <a:srgbClr val="6565FF"/>
                            </a:solidFill>
                            <a:latin typeface="Cambria Math" pitchFamily="34" charset="0"/>
                            <a:ea typeface="Cambria Math" pitchFamily="34" charset="-122"/>
                            <a:cs typeface="Cambria Math" pitchFamily="34" charset="-120"/>
                          </a:rPr>
                          <m:t>0.54+0.25</m:t>
                        </m:r>
                        <m:r>
                          <a:rPr lang="en-US" altLang="zh-CN" sz="1800" b="0" i="0">
                            <a:solidFill>
                              <a:srgbClr val="6565FF"/>
                            </a:solidFill>
                            <a:latin typeface="Cambria Math" pitchFamily="34" charset="0"/>
                            <a:ea typeface="Cambria Math" pitchFamily="34" charset="-122"/>
                            <a:cs typeface="Cambria Math" pitchFamily="34" charset="-120"/>
                          </a:rPr>
                          <m:t>𝑥</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把</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=8</m:t>
                    </m:r>
                  </m:oMath>
                </a14:m>
                <a:r>
                  <a:rPr lang="en-US" altLang="zh-CN" sz="1800" b="0" i="0" dirty="0">
                    <a:solidFill>
                      <a:srgbClr val="6565FF"/>
                    </a:solidFill>
                    <a:latin typeface="Times New Roman" pitchFamily="34" charset="0"/>
                    <a:ea typeface="微软雅黑" pitchFamily="34" charset="-122"/>
                    <a:cs typeface="Times New Roman" pitchFamily="34" charset="-120"/>
                  </a:rPr>
                  <a:t>代入上式得</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m:t>
                        </m:r>
                      </m:e>
                      <m:sup>
                        <m:r>
                          <a:rPr lang="en-US" altLang="zh-CN" sz="1800" b="0" i="0">
                            <a:solidFill>
                              <a:srgbClr val="6565FF"/>
                            </a:solidFill>
                            <a:latin typeface="Cambria Math" pitchFamily="34" charset="0"/>
                            <a:ea typeface="Cambria Math" pitchFamily="34" charset="-122"/>
                            <a:cs typeface="Cambria Math" pitchFamily="34" charset="-120"/>
                          </a:rPr>
                          <m:t>0.54+0.25×8</m:t>
                        </m:r>
                      </m:sup>
                    </m:sSup>
                    <m:r>
                      <a:rPr lang="en-US" altLang="zh-CN" sz="1800" b="0" i="0">
                        <a:solidFill>
                          <a:srgbClr val="6565FF"/>
                        </a:solidFill>
                        <a:latin typeface="Cambria Math" pitchFamily="34" charset="0"/>
                        <a:ea typeface="Cambria Math" pitchFamily="34" charset="-122"/>
                        <a:cs typeface="Cambria Math" pitchFamily="34" charset="-120"/>
                      </a:rPr>
                      <m:t>≈347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故活动推出第</a:t>
                </a:r>
                <a:r>
                  <a:rPr lang="en-US" altLang="zh-CN" sz="1800" b="0" i="0" dirty="0">
                    <a:solidFill>
                      <a:srgbClr val="6565FF"/>
                    </a:solidFill>
                    <a:latin typeface="Times New Roman" pitchFamily="34" charset="0"/>
                    <a:ea typeface="微软雅黑" pitchFamily="34" charset="-122"/>
                    <a:cs typeface="Times New Roman" pitchFamily="34" charset="-120"/>
                  </a:rPr>
                  <a:t>8天使用扫码支付的人次约为3</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470.</a:t>
                </a:r>
                <a:endParaRPr lang="en-US" altLang="zh-CN" sz="1800" dirty="0"/>
              </a:p>
            </p:txBody>
          </p:sp>
        </mc:Choice>
        <mc:Fallback xmlns="">
          <p:sp>
            <p:nvSpPr>
              <p:cNvPr id="2" name="QO_7_AN.25_1#3c44d6351?vcp=1&amp;vop=1&amp;pid=f7f361bba&amp;color=36,64,97&amp;vtp=1&amp;bt=1&amp;bbb=1"/>
              <p:cNvSpPr>
                <a:spLocks noRot="1" noChangeAspect="1" noMove="1" noResize="1" noEditPoints="1" noAdjustHandles="1" noChangeArrowheads="1" noChangeShapeType="1" noTextEdit="1"/>
              </p:cNvSpPr>
              <p:nvPr/>
            </p:nvSpPr>
            <p:spPr>
              <a:xfrm>
                <a:off x="539496" y="1514684"/>
                <a:ext cx="11109960" cy="3983355"/>
              </a:xfrm>
              <a:prstGeom prst="rect">
                <a:avLst/>
              </a:prstGeom>
              <a:blipFill>
                <a:blip r:embed="rId3"/>
                <a:stretch>
                  <a:fillRect l="-1317" b="-351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ee8263091.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ee8263091.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第9章</a:t>
            </a:r>
            <a:endParaRPr lang="en-US" altLang="zh-CN" sz="5400" dirty="0"/>
          </a:p>
        </p:txBody>
      </p:sp>
      <p:sp>
        <p:nvSpPr>
          <p:cNvPr id="4" name="C_1_BD#ee8263091.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统计</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6405c19f1.fixed?vcp=1&amp;pid=ee8263091&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6405c19f1.fixed?vcp=1&amp;pid=ee8263091&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9.1</a:t>
            </a:r>
            <a:endParaRPr lang="en-US" altLang="zh-CN" sz="5400" dirty="0"/>
          </a:p>
        </p:txBody>
      </p:sp>
      <p:sp>
        <p:nvSpPr>
          <p:cNvPr id="4" name="C_2_BD#6405c19f1.fixed?vcp=1&amp;pid=ee8263091&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线性回归分析</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0e4d6ad4c.fixed?vcp=1&amp;pid=6405c19f1&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3_BD#0e4d6ad4c.fixed?vcp=1&amp;pid=6405c19f1&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9.1.2</a:t>
            </a:r>
            <a:endParaRPr lang="en-US" altLang="zh-CN" sz="5400" dirty="0"/>
          </a:p>
        </p:txBody>
      </p:sp>
      <p:sp>
        <p:nvSpPr>
          <p:cNvPr id="4" name="C_3_BD#0e4d6ad4c.fixed?vcp=1&amp;pid=6405c19f1&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一元线性回归模型</a:t>
            </a:r>
            <a:endParaRPr lang="en-US" altLang="zh-CN" sz="54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1#目录1:b18641dea?lid=5b9b1c01f&amp;cid=5b9b1c01f&amp;vtp=1&amp;bbb=1">
            <a:hlinkClick r:id="rId3" action="ppaction://hlinksldjump"/>
          </p:cNvPr>
          <p:cNvSpPr/>
          <p:nvPr/>
        </p:nvSpPr>
        <p:spPr>
          <a:xfrm>
            <a:off x="6044184" y="1435608"/>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线性回归模型</a:t>
            </a:r>
            <a:endParaRPr lang="en-US" altLang="zh-CN" sz="1800" dirty="0"/>
          </a:p>
        </p:txBody>
      </p:sp>
      <p:sp>
        <p:nvSpPr>
          <p:cNvPr id="3" name="C_1#目录1:b18641dea?lid=d5b052eab&amp;cid=d5b052eab&amp;vtp=1&amp;bbb=1">
            <a:hlinkClick r:id="rId3" action="ppaction://hlinksldjump"/>
          </p:cNvPr>
          <p:cNvSpPr/>
          <p:nvPr/>
        </p:nvSpPr>
        <p:spPr>
          <a:xfrm>
            <a:off x="6044184" y="1837944"/>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残差</a:t>
            </a:r>
            <a:endParaRPr lang="en-US" altLang="zh-CN" sz="1800" dirty="0"/>
          </a:p>
        </p:txBody>
      </p:sp>
      <mc:AlternateContent xmlns:mc="http://schemas.openxmlformats.org/markup-compatibility/2006" xmlns:a14="http://schemas.microsoft.com/office/drawing/2010/main">
        <mc:Choice Requires="a14">
          <p:sp>
            <p:nvSpPr>
              <p:cNvPr id="4" name="C_1#目录1:b18641dea?lid=7f3db5cb5&amp;cid=7f3db5cb5&amp;vtp=1&amp;bbb=1">
                <a:hlinkClick r:id="rId3" action="ppaction://hlinksldjump"/>
              </p:cNvPr>
              <p:cNvSpPr/>
              <p:nvPr/>
            </p:nvSpPr>
            <p:spPr>
              <a:xfrm>
                <a:off x="6044184" y="2231136"/>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知识点3</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决定系数</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微软雅黑"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𝑅</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xmlns="">
          <p:sp>
            <p:nvSpPr>
              <p:cNvPr id="4" name="C_1#目录1:b18641dea?lid=7f3db5cb5&amp;cid=7f3db5cb5&amp;vtp=1&amp;bbb=1">
                <a:hlinkClick r:id="rId4" action="ppaction://hlinksldjump"/>
              </p:cNvPr>
              <p:cNvSpPr>
                <a:spLocks noRot="1" noChangeAspect="1" noMove="1" noResize="1" noEditPoints="1" noAdjustHandles="1" noChangeArrowheads="1" noChangeShapeType="1" noTextEdit="1"/>
              </p:cNvSpPr>
              <p:nvPr/>
            </p:nvSpPr>
            <p:spPr>
              <a:xfrm>
                <a:off x="6044184" y="2231136"/>
                <a:ext cx="6117336" cy="356616"/>
              </a:xfrm>
              <a:prstGeom prst="rect">
                <a:avLst/>
              </a:prstGeom>
              <a:blipFill>
                <a:blip r:embed="rId5"/>
                <a:stretch>
                  <a:fillRect l="-2393" t="-11864" b="-25424"/>
                </a:stretch>
              </a:blipFill>
              <a:ln/>
            </p:spPr>
            <p:txBody>
              <a:bodyPr/>
              <a:lstStyle/>
              <a:p>
                <a:r>
                  <a:rPr lang="zh-CN" altLang="en-US">
                    <a:noFill/>
                  </a:rPr>
                  <a:t> </a:t>
                </a:r>
              </a:p>
            </p:txBody>
          </p:sp>
        </mc:Fallback>
      </mc:AlternateContent>
      <p:sp>
        <p:nvSpPr>
          <p:cNvPr id="5" name="C_1#目录1:b18641dea?lid=8d1e477ee&amp;cid=8d1e477ee&amp;vtp=1&amp;bbb=1">
            <a:hlinkClick r:id="rId6" action="ppaction://hlinksldjump"/>
          </p:cNvPr>
          <p:cNvSpPr/>
          <p:nvPr/>
        </p:nvSpPr>
        <p:spPr>
          <a:xfrm>
            <a:off x="6044184" y="3977640"/>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线性回归分析</a:t>
            </a:r>
            <a:endParaRPr lang="en-US" altLang="zh-CN" sz="1800" dirty="0"/>
          </a:p>
        </p:txBody>
      </p:sp>
      <p:sp>
        <p:nvSpPr>
          <p:cNvPr id="6" name="C_1#目录1:b18641dea?lid=beee1f3ca&amp;cid=beee1f3ca&amp;vtp=1&amp;bbb=1">
            <a:hlinkClick r:id="rId7" action="ppaction://hlinksldjump"/>
          </p:cNvPr>
          <p:cNvSpPr/>
          <p:nvPr/>
        </p:nvSpPr>
        <p:spPr>
          <a:xfrm>
            <a:off x="6044184" y="4379976"/>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残差分析</a:t>
            </a:r>
            <a:endParaRPr lang="en-US" altLang="zh-CN" sz="1800" dirty="0"/>
          </a:p>
        </p:txBody>
      </p:sp>
      <p:sp>
        <p:nvSpPr>
          <p:cNvPr id="7" name="C_1#目录1:b18641dea?lid=ab6892057&amp;cid=ab6892057&amp;vtp=1&amp;bbb=1">
            <a:hlinkClick r:id="rId8" action="ppaction://hlinksldjump"/>
          </p:cNvPr>
          <p:cNvSpPr/>
          <p:nvPr/>
        </p:nvSpPr>
        <p:spPr>
          <a:xfrm>
            <a:off x="6044184" y="4773168"/>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要点3</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非线性回归分析</a:t>
            </a:r>
            <a:endParaRPr lang="en-US" altLang="zh-CN" sz="1800" dirty="0"/>
          </a:p>
        </p:txBody>
      </p:sp>
      <p:pic>
        <p:nvPicPr>
          <p:cNvPr id="8" name="O_0#目录1:b18641dea.fixed?vcp=1&amp;color=36,64,97&amp;tib=255,255,255&amp;vtp=1&amp;bt=1" descr="preencoded.png"/>
          <p:cNvPicPr>
            <a:picLocks noChangeAspect="1"/>
          </p:cNvPicPr>
          <p:nvPr/>
        </p:nvPicPr>
        <p:blipFill>
          <a:blip r:embed="rId9"/>
          <a:stretch>
            <a:fillRect/>
          </a:stretch>
        </p:blipFill>
        <p:spPr>
          <a:xfrm>
            <a:off x="4928616" y="795528"/>
            <a:ext cx="731520" cy="768096"/>
          </a:xfrm>
          <a:prstGeom prst="rect">
            <a:avLst/>
          </a:prstGeom>
        </p:spPr>
      </p:pic>
      <p:pic>
        <p:nvPicPr>
          <p:cNvPr id="9" name="O_0#目录1:b18641dea.fixed?vcp=1&amp;color=36,64,97&amp;tib=255,255,255&amp;vtp=1" descr="preencoded.png"/>
          <p:cNvPicPr>
            <a:picLocks noChangeAspect="1"/>
          </p:cNvPicPr>
          <p:nvPr/>
        </p:nvPicPr>
        <p:blipFill>
          <a:blip r:embed="rId10"/>
          <a:stretch>
            <a:fillRect/>
          </a:stretch>
        </p:blipFill>
        <p:spPr>
          <a:xfrm>
            <a:off x="4928616" y="3374136"/>
            <a:ext cx="731520" cy="768096"/>
          </a:xfrm>
          <a:prstGeom prst="rect">
            <a:avLst/>
          </a:prstGeom>
        </p:spPr>
      </p:pic>
      <p:sp>
        <p:nvSpPr>
          <p:cNvPr id="10" name="O_0#目录1:b18641dea.fixed?vcp=1&amp;color=255,255,255&amp;vtp=1&amp;bbb=1"/>
          <p:cNvSpPr/>
          <p:nvPr/>
        </p:nvSpPr>
        <p:spPr>
          <a:xfrm>
            <a:off x="4928616" y="795528"/>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01</a:t>
            </a:r>
            <a:endParaRPr lang="en-US" altLang="zh-CN" sz="2400" dirty="0"/>
          </a:p>
        </p:txBody>
      </p:sp>
      <p:sp>
        <p:nvSpPr>
          <p:cNvPr id="11" name="O_0#目录1:b18641dea.fixed?vcp=1&amp;color=255,255,255&amp;vtp=1&amp;bbb=1"/>
          <p:cNvSpPr/>
          <p:nvPr/>
        </p:nvSpPr>
        <p:spPr>
          <a:xfrm>
            <a:off x="4928616" y="33741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02</a:t>
            </a:r>
            <a:endParaRPr lang="en-US" altLang="zh-CN" sz="2400" dirty="0"/>
          </a:p>
        </p:txBody>
      </p:sp>
      <p:sp>
        <p:nvSpPr>
          <p:cNvPr id="12" name="O_0#目录1:b18641dea.fixed?lid=b18641dea&amp;vcp=1&amp;color=0,55,96&amp;vtp=1&amp;bbb=1">
            <a:hlinkClick r:id="rId3" action="ppaction://hlinksldjump"/>
          </p:cNvPr>
          <p:cNvSpPr/>
          <p:nvPr/>
        </p:nvSpPr>
        <p:spPr>
          <a:xfrm>
            <a:off x="5870448" y="95097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知识绘</a:t>
            </a:r>
            <a:endParaRPr lang="en-US" altLang="zh-CN" sz="2400" dirty="0"/>
          </a:p>
        </p:txBody>
      </p:sp>
      <p:sp>
        <p:nvSpPr>
          <p:cNvPr id="13" name="O_0#目录1:b18641dea.fixed?lid=7dd561917&amp;vcp=1&amp;color=0,55,96&amp;vtp=1&amp;bbb=1">
            <a:hlinkClick r:id="rId6" action="ppaction://hlinksldjump"/>
          </p:cNvPr>
          <p:cNvSpPr/>
          <p:nvPr/>
        </p:nvSpPr>
        <p:spPr>
          <a:xfrm>
            <a:off x="5870448" y="35204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重难斩</a:t>
            </a:r>
            <a:endParaRPr lang="en-US" altLang="zh-CN" sz="24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4#b18641dea?vcp=1&amp;pid=0e4d6ad4c&amp;color=36,64,97&amp;tib=255,255,255&amp;vtp=1&amp;bt=1" descr="preencoded.png"/>
          <p:cNvPicPr>
            <a:picLocks noChangeAspect="1"/>
          </p:cNvPicPr>
          <p:nvPr/>
        </p:nvPicPr>
        <p:blipFill>
          <a:blip r:embed="rId3"/>
          <a:stretch>
            <a:fillRect/>
          </a:stretch>
        </p:blipFill>
        <p:spPr>
          <a:xfrm>
            <a:off x="557784" y="832104"/>
            <a:ext cx="566928" cy="694944"/>
          </a:xfrm>
          <a:prstGeom prst="rect">
            <a:avLst/>
          </a:prstGeom>
        </p:spPr>
      </p:pic>
      <p:sp>
        <p:nvSpPr>
          <p:cNvPr id="3" name="C_4_BD#b18641dea?vcp=1&amp;pid=0e4d6ad4c&amp;color=61,88,159&amp;vtp=1&amp;bbb=1"/>
          <p:cNvSpPr/>
          <p:nvPr/>
        </p:nvSpPr>
        <p:spPr>
          <a:xfrm>
            <a:off x="1252728" y="950976"/>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5_BD#5b9b1c01f?vcp=1&amp;pid=b18641dea&amp;color=101,101,255&amp;vtp=1&amp;bbb=1"/>
          <p:cNvSpPr/>
          <p:nvPr/>
        </p:nvSpPr>
        <p:spPr>
          <a:xfrm>
            <a:off x="539496" y="1527048"/>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线性回归模型</a:t>
            </a:r>
            <a:endParaRPr lang="en-US" altLang="zh-CN" sz="2200" dirty="0"/>
          </a:p>
        </p:txBody>
      </p:sp>
      <p:sp>
        <p:nvSpPr>
          <p:cNvPr id="5" name="C_5_BD#d5b052eab?vcp=1&amp;pid=b18641dea&amp;color=101,101,255&amp;vtp=1&amp;bbb=1"/>
          <p:cNvSpPr/>
          <p:nvPr/>
        </p:nvSpPr>
        <p:spPr>
          <a:xfrm>
            <a:off x="539496" y="202082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残差</a:t>
            </a:r>
            <a:endParaRPr lang="en-US" altLang="zh-CN" sz="2200" dirty="0"/>
          </a:p>
        </p:txBody>
      </p:sp>
      <mc:AlternateContent xmlns:mc="http://schemas.openxmlformats.org/markup-compatibility/2006" xmlns:a14="http://schemas.microsoft.com/office/drawing/2010/main">
        <mc:Choice Requires="a14">
          <p:sp>
            <p:nvSpPr>
              <p:cNvPr id="6" name="C_5_BD#7f3db5cb5?vcp=1&amp;pid=b18641dea&amp;color=101,101,255&amp;vtp=1&amp;bbb=1"/>
              <p:cNvSpPr/>
              <p:nvPr/>
            </p:nvSpPr>
            <p:spPr>
              <a:xfrm>
                <a:off x="539496" y="2514600"/>
                <a:ext cx="11109960" cy="703072"/>
              </a:xfrm>
              <a:prstGeom prst="rect">
                <a:avLst/>
              </a:prstGeom>
              <a:noFill/>
              <a:ln/>
            </p:spPr>
            <p:txBody>
              <a:bodyPr wrap="none" lIns="0" tIns="0" rIns="0" bIns="0" rtlCol="0" anchor="t"/>
              <a:lstStyle/>
              <a:p>
                <a:pPr algn="l" latinLnBrk="1">
                  <a:lnSpc>
                    <a:spcPts val="3800"/>
                  </a:lnSpc>
                </a:pPr>
                <a:r>
                  <a:rPr lang="en-US" altLang="zh-CN" sz="2200" b="0" i="0" dirty="0">
                    <a:solidFill>
                      <a:srgbClr val="6565FF"/>
                    </a:solidFill>
                    <a:latin typeface="Times New Roman" pitchFamily="34" charset="0"/>
                    <a:ea typeface="微软雅黑" pitchFamily="34" charset="-122"/>
                    <a:cs typeface="Times New Roman" pitchFamily="34" charset="-120"/>
                  </a:rPr>
                  <a:t>知识点3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决定系数</a:t>
                </a:r>
                <a14:m>
                  <m:oMath xmlns:m="http://schemas.openxmlformats.org/officeDocument/2006/math">
                    <m:sSup>
                      <m:sSupPr>
                        <m:ctrlPr>
                          <a:rPr lang="en-US" altLang="zh-CN" sz="22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2200" b="0" i="0">
                            <a:solidFill>
                              <a:srgbClr val="6565FF"/>
                            </a:solidFill>
                            <a:latin typeface="Cambria Math" pitchFamily="34" charset="0"/>
                            <a:ea typeface="Cambria Math" pitchFamily="34" charset="-122"/>
                            <a:cs typeface="Cambria Math" pitchFamily="34" charset="-120"/>
                          </a:rPr>
                          <m:t>𝑅</m:t>
                        </m:r>
                      </m:e>
                      <m:sup>
                        <m:r>
                          <a:rPr lang="en-US" altLang="zh-CN" sz="22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2200" dirty="0"/>
              </a:p>
            </p:txBody>
          </p:sp>
        </mc:Choice>
        <mc:Fallback xmlns="">
          <p:sp>
            <p:nvSpPr>
              <p:cNvPr id="6" name="C_5_BD#7f3db5cb5?vcp=1&amp;pid=b18641dea&amp;color=101,101,255&amp;vtp=1&amp;bbb=1"/>
              <p:cNvSpPr>
                <a:spLocks noRot="1" noChangeAspect="1" noMove="1" noResize="1" noEditPoints="1" noAdjustHandles="1" noChangeArrowheads="1" noChangeShapeType="1" noTextEdit="1"/>
              </p:cNvSpPr>
              <p:nvPr/>
            </p:nvSpPr>
            <p:spPr>
              <a:xfrm>
                <a:off x="539496" y="2514600"/>
                <a:ext cx="11109960" cy="703072"/>
              </a:xfrm>
              <a:prstGeom prst="rect">
                <a:avLst/>
              </a:prstGeom>
              <a:blipFill>
                <a:blip r:embed="rId4"/>
                <a:stretch>
                  <a:fillRect l="-1537"/>
                </a:stretch>
              </a:blipFill>
              <a:ln/>
            </p:spPr>
            <p:txBody>
              <a:bodyPr/>
              <a:lstStyle/>
              <a:p>
                <a:r>
                  <a:rPr lang="zh-CN" altLang="en-US">
                    <a:noFill/>
                  </a:rPr>
                  <a:t> </a:t>
                </a:r>
              </a:p>
            </p:txBody>
          </p:sp>
        </mc:Fallback>
      </mc:AlternateContent>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C_4#7dd561917?vcp=1&amp;pid=0e4d6ad4c&amp;color=36,64,97&amp;mp=1&amp;tib=255,255,255&amp;vtp=1&amp;bt=1" descr="preencoded.png"/>
          <p:cNvPicPr>
            <a:picLocks noChangeAspect="1"/>
          </p:cNvPicPr>
          <p:nvPr/>
        </p:nvPicPr>
        <p:blipFill>
          <a:blip r:embed="rId3"/>
          <a:stretch>
            <a:fillRect/>
          </a:stretch>
        </p:blipFill>
        <p:spPr>
          <a:xfrm>
            <a:off x="557784" y="828000"/>
            <a:ext cx="493776" cy="521208"/>
          </a:xfrm>
          <a:prstGeom prst="rect">
            <a:avLst/>
          </a:prstGeom>
        </p:spPr>
      </p:pic>
      <p:sp>
        <p:nvSpPr>
          <p:cNvPr id="3" name="C_4_BD#7dd561917?vcp=1&amp;pid=0e4d6ad4c&amp;color=61,88,159&amp;mp=1&amp;vtp=1&amp;bbb=1"/>
          <p:cNvSpPr/>
          <p:nvPr/>
        </p:nvSpPr>
        <p:spPr>
          <a:xfrm>
            <a:off x="1188720" y="8280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p>
        </p:txBody>
      </p:sp>
      <p:sp>
        <p:nvSpPr>
          <p:cNvPr id="4" name="C_5_BD#8d1e477ee?vcp=1&amp;pid=7dd561917&amp;color=101,101,255&amp;vtp=1&amp;bbb=1"/>
          <p:cNvSpPr/>
          <p:nvPr/>
        </p:nvSpPr>
        <p:spPr>
          <a:xfrm>
            <a:off x="539496" y="148179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线性回归分析</a:t>
            </a:r>
            <a:endParaRPr lang="en-US" altLang="zh-CN" sz="2200" dirty="0"/>
          </a:p>
        </p:txBody>
      </p:sp>
      <mc:AlternateContent xmlns:mc="http://schemas.openxmlformats.org/markup-compatibility/2006" xmlns:a14="http://schemas.microsoft.com/office/drawing/2010/main">
        <mc:Choice Requires="a14">
          <p:sp>
            <p:nvSpPr>
              <p:cNvPr id="5" name="QO_6_BD.1_1#b574e7386?vcp=1&amp;vop=1&amp;pid=8d1e477ee&amp;color=36,64,97&amp;vtp=1&amp;bbb=1"/>
              <p:cNvSpPr/>
              <p:nvPr/>
            </p:nvSpPr>
            <p:spPr>
              <a:xfrm>
                <a:off x="539496" y="19845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某种产品的广告费用支出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与销售额</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（单位：百万元）之间有如下的对应数据：</a:t>
                </a:r>
                <a:endParaRPr lang="en-US" altLang="zh-CN" sz="1800" dirty="0"/>
              </a:p>
            </p:txBody>
          </p:sp>
        </mc:Choice>
        <mc:Fallback xmlns="">
          <p:sp>
            <p:nvSpPr>
              <p:cNvPr id="5" name="QO_6_BD.1_1#b574e7386?vcp=1&amp;vop=1&amp;pid=8d1e477ee&amp;color=36,64,97&amp;vtp=1&amp;bbb=1"/>
              <p:cNvSpPr>
                <a:spLocks noRot="1" noChangeAspect="1" noMove="1" noResize="1" noEditPoints="1" noAdjustHandles="1" noChangeArrowheads="1" noChangeShapeType="1" noTextEdit="1"/>
              </p:cNvSpPr>
              <p:nvPr/>
            </p:nvSpPr>
            <p:spPr>
              <a:xfrm>
                <a:off x="539496" y="1984592"/>
                <a:ext cx="11109960" cy="360680"/>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8" name="QO_6_BD.1_2#b574e7386?colgroup=13,6,6,6,6,6&amp;vcp=1&amp;vop=1&amp;pid=8d1e477ee&amp;color=36,64,97&amp;vtp=1&amp;bbb=1"/>
              <p:cNvGraphicFramePr>
                <a:graphicFrameLocks noGrp="1"/>
              </p:cNvGraphicFramePr>
              <p:nvPr>
                <p:extLst>
                  <p:ext uri="{D42A27DB-BD31-4B8C-83A1-F6EECF244321}">
                    <p14:modId xmlns:p14="http://schemas.microsoft.com/office/powerpoint/2010/main" val="623044154"/>
                  </p:ext>
                </p:extLst>
              </p:nvPr>
            </p:nvGraphicFramePr>
            <p:xfrm>
              <a:off x="539496" y="2475571"/>
              <a:ext cx="11064240" cy="779844"/>
            </p:xfrm>
            <a:graphic>
              <a:graphicData uri="http://schemas.openxmlformats.org/drawingml/2006/table">
                <a:tbl>
                  <a:tblPr/>
                  <a:tblGrid>
                    <a:gridCol w="3337560">
                      <a:extLst>
                        <a:ext uri="{9D8B030D-6E8A-4147-A177-3AD203B41FA5}">
                          <a16:colId xmlns:a16="http://schemas.microsoft.com/office/drawing/2014/main" val="20000"/>
                        </a:ext>
                      </a:extLst>
                    </a:gridCol>
                    <a:gridCol w="1545336">
                      <a:extLst>
                        <a:ext uri="{9D8B030D-6E8A-4147-A177-3AD203B41FA5}">
                          <a16:colId xmlns:a16="http://schemas.microsoft.com/office/drawing/2014/main" val="20001"/>
                        </a:ext>
                      </a:extLst>
                    </a:gridCol>
                    <a:gridCol w="1545336">
                      <a:extLst>
                        <a:ext uri="{9D8B030D-6E8A-4147-A177-3AD203B41FA5}">
                          <a16:colId xmlns:a16="http://schemas.microsoft.com/office/drawing/2014/main" val="20002"/>
                        </a:ext>
                      </a:extLst>
                    </a:gridCol>
                    <a:gridCol w="1545336">
                      <a:extLst>
                        <a:ext uri="{9D8B030D-6E8A-4147-A177-3AD203B41FA5}">
                          <a16:colId xmlns:a16="http://schemas.microsoft.com/office/drawing/2014/main" val="20003"/>
                        </a:ext>
                      </a:extLst>
                    </a:gridCol>
                    <a:gridCol w="1545336">
                      <a:extLst>
                        <a:ext uri="{9D8B030D-6E8A-4147-A177-3AD203B41FA5}">
                          <a16:colId xmlns:a16="http://schemas.microsoft.com/office/drawing/2014/main" val="20004"/>
                        </a:ext>
                      </a:extLst>
                    </a:gridCol>
                    <a:gridCol w="1545336">
                      <a:extLst>
                        <a:ext uri="{9D8B030D-6E8A-4147-A177-3AD203B41FA5}">
                          <a16:colId xmlns:a16="http://schemas.microsoft.com/office/drawing/2014/main" val="20005"/>
                        </a:ext>
                      </a:extLst>
                    </a:gridCol>
                  </a:tblGrid>
                  <a:tr h="389827">
                    <a:tc>
                      <a:txBody>
                        <a:bodyPr/>
                        <a:lstStyle/>
                        <a:p>
                          <a:pPr algn="ctr" latinLnBrk="1" hangingPunct="0">
                            <a:lnSpc>
                              <a:spcPts val="27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𝑥</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百万元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0017">
                    <a:tc>
                      <a:txBody>
                        <a:bodyPr/>
                        <a:lstStyle/>
                        <a:p>
                          <a:pPr algn="ctr" latinLnBrk="1" hangingPunct="0">
                            <a:lnSpc>
                              <a:spcPts val="27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𝑦</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百万元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8" name="QO_6_BD.1_2#b574e7386?colgroup=13,6,6,6,6,6&amp;vcp=1&amp;vop=1&amp;pid=8d1e477ee&amp;color=36,64,97&amp;vtp=1&amp;bbb=1"/>
              <p:cNvGraphicFramePr>
                <a:graphicFrameLocks noGrp="1"/>
              </p:cNvGraphicFramePr>
              <p:nvPr>
                <p:extLst>
                  <p:ext uri="{D42A27DB-BD31-4B8C-83A1-F6EECF244321}">
                    <p14:modId xmlns:p14="http://schemas.microsoft.com/office/powerpoint/2010/main" val="623044154"/>
                  </p:ext>
                </p:extLst>
              </p:nvPr>
            </p:nvGraphicFramePr>
            <p:xfrm>
              <a:off x="539496" y="2475571"/>
              <a:ext cx="11064240" cy="779844"/>
            </p:xfrm>
            <a:graphic>
              <a:graphicData uri="http://schemas.openxmlformats.org/drawingml/2006/table">
                <a:tbl>
                  <a:tblPr/>
                  <a:tblGrid>
                    <a:gridCol w="3337560">
                      <a:extLst>
                        <a:ext uri="{9D8B030D-6E8A-4147-A177-3AD203B41FA5}">
                          <a16:colId xmlns:a16="http://schemas.microsoft.com/office/drawing/2014/main" val="20000"/>
                        </a:ext>
                      </a:extLst>
                    </a:gridCol>
                    <a:gridCol w="1545336">
                      <a:extLst>
                        <a:ext uri="{9D8B030D-6E8A-4147-A177-3AD203B41FA5}">
                          <a16:colId xmlns:a16="http://schemas.microsoft.com/office/drawing/2014/main" val="20001"/>
                        </a:ext>
                      </a:extLst>
                    </a:gridCol>
                    <a:gridCol w="1545336">
                      <a:extLst>
                        <a:ext uri="{9D8B030D-6E8A-4147-A177-3AD203B41FA5}">
                          <a16:colId xmlns:a16="http://schemas.microsoft.com/office/drawing/2014/main" val="20002"/>
                        </a:ext>
                      </a:extLst>
                    </a:gridCol>
                    <a:gridCol w="1545336">
                      <a:extLst>
                        <a:ext uri="{9D8B030D-6E8A-4147-A177-3AD203B41FA5}">
                          <a16:colId xmlns:a16="http://schemas.microsoft.com/office/drawing/2014/main" val="20003"/>
                        </a:ext>
                      </a:extLst>
                    </a:gridCol>
                    <a:gridCol w="1545336">
                      <a:extLst>
                        <a:ext uri="{9D8B030D-6E8A-4147-A177-3AD203B41FA5}">
                          <a16:colId xmlns:a16="http://schemas.microsoft.com/office/drawing/2014/main" val="20004"/>
                        </a:ext>
                      </a:extLst>
                    </a:gridCol>
                    <a:gridCol w="1545336">
                      <a:extLst>
                        <a:ext uri="{9D8B030D-6E8A-4147-A177-3AD203B41FA5}">
                          <a16:colId xmlns:a16="http://schemas.microsoft.com/office/drawing/2014/main" val="20005"/>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82" t="-1563" r="-231752" b="-1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001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82" t="-100000" r="-231752" b="-24615"/>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O_7_BD.2_1#a2722af01?vcp=1&amp;vop=1&amp;pid=b574e7386&amp;color=36,64,97&amp;vtp=1&amp;bt=1&amp;bbb=1"/>
          <p:cNvSpPr/>
          <p:nvPr/>
        </p:nvSpPr>
        <p:spPr>
          <a:xfrm>
            <a:off x="539496" y="184993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画出散点图；</a:t>
            </a:r>
            <a:endParaRPr lang="en-US" altLang="zh-CN" sz="1800" dirty="0"/>
          </a:p>
        </p:txBody>
      </p:sp>
      <p:sp>
        <p:nvSpPr>
          <p:cNvPr id="3" name="QO_7_AN.3_1#a2722af01?vcp=1&amp;vop=1&amp;pid=b574e7386&amp;color=36,64,97&amp;vtp=1&amp;bbb=1"/>
          <p:cNvSpPr/>
          <p:nvPr/>
        </p:nvSpPr>
        <p:spPr>
          <a:xfrm>
            <a:off x="539496" y="2265539"/>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散点图如图所示.</a:t>
            </a:r>
            <a:endParaRPr lang="en-US" altLang="zh-CN" sz="1800" dirty="0"/>
          </a:p>
        </p:txBody>
      </p:sp>
      <p:pic>
        <p:nvPicPr>
          <p:cNvPr id="4" name="QO_7_AN.3_2#a2722af01?vcp=1&amp;vop=1&amp;pid=b574e7386&amp;color=36,64,97&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78808" y="2765856"/>
            <a:ext cx="3840480" cy="24505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O_7_BD.4_1#4740aaaf6?vcp=1&amp;vop=1&amp;pid=b574e7386&amp;color=36,64,97&amp;vtp=1&amp;bt=1&amp;bbb=1"/>
          <p:cNvSpPr/>
          <p:nvPr/>
        </p:nvSpPr>
        <p:spPr>
          <a:xfrm>
            <a:off x="539496" y="97414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求经验回归方程；</a:t>
            </a:r>
            <a:endParaRPr lang="en-US" altLang="zh-CN" sz="1800" dirty="0"/>
          </a:p>
        </p:txBody>
      </p:sp>
      <p:sp>
        <p:nvSpPr>
          <p:cNvPr id="3" name="QO_7_AN.5_1#4740aaaf6?vcp=1&amp;vop=1&amp;pid=b574e7386&amp;color=36,64,97&amp;vtp=1&amp;bbb=1"/>
          <p:cNvSpPr/>
          <p:nvPr/>
        </p:nvSpPr>
        <p:spPr>
          <a:xfrm>
            <a:off x="539496" y="1347964"/>
            <a:ext cx="11109960" cy="36385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【解】列出表格，并用科学计算器进行有关计算，</a:t>
            </a:r>
            <a:endParaRPr lang="en-US" altLang="zh-CN" sz="1800" dirty="0"/>
          </a:p>
        </p:txBody>
      </p:sp>
      <mc:AlternateContent xmlns:mc="http://schemas.openxmlformats.org/markup-compatibility/2006" xmlns:a14="http://schemas.microsoft.com/office/drawing/2010/main">
        <mc:Choice Requires="a14">
          <p:graphicFrame>
            <p:nvGraphicFramePr>
              <p:cNvPr id="10" name="QO_7_AN.5_2#4740aaaf6?colgroup=9,5,5,5,5,5,8&amp;vcp=1&amp;vop=1&amp;pid=b574e7386&amp;color=36,64,97&amp;vtp=1&amp;bbb=1"/>
              <p:cNvGraphicFramePr>
                <a:graphicFrameLocks noGrp="1"/>
              </p:cNvGraphicFramePr>
              <p:nvPr>
                <p:extLst>
                  <p:ext uri="{D42A27DB-BD31-4B8C-83A1-F6EECF244321}">
                    <p14:modId xmlns:p14="http://schemas.microsoft.com/office/powerpoint/2010/main" val="632970454"/>
                  </p:ext>
                </p:extLst>
              </p:nvPr>
            </p:nvGraphicFramePr>
            <p:xfrm>
              <a:off x="539496" y="1839264"/>
              <a:ext cx="11045952" cy="1962279"/>
            </p:xfrm>
            <a:graphic>
              <a:graphicData uri="http://schemas.openxmlformats.org/drawingml/2006/table">
                <a:tbl>
                  <a:tblPr/>
                  <a:tblGrid>
                    <a:gridCol w="2304288">
                      <a:extLst>
                        <a:ext uri="{9D8B030D-6E8A-4147-A177-3AD203B41FA5}">
                          <a16:colId xmlns:a16="http://schemas.microsoft.com/office/drawing/2014/main" val="20000"/>
                        </a:ext>
                      </a:extLst>
                    </a:gridCol>
                    <a:gridCol w="1325880">
                      <a:extLst>
                        <a:ext uri="{9D8B030D-6E8A-4147-A177-3AD203B41FA5}">
                          <a16:colId xmlns:a16="http://schemas.microsoft.com/office/drawing/2014/main" val="20001"/>
                        </a:ext>
                      </a:extLst>
                    </a:gridCol>
                    <a:gridCol w="1325880">
                      <a:extLst>
                        <a:ext uri="{9D8B030D-6E8A-4147-A177-3AD203B41FA5}">
                          <a16:colId xmlns:a16="http://schemas.microsoft.com/office/drawing/2014/main" val="20002"/>
                        </a:ext>
                      </a:extLst>
                    </a:gridCol>
                    <a:gridCol w="1325880">
                      <a:extLst>
                        <a:ext uri="{9D8B030D-6E8A-4147-A177-3AD203B41FA5}">
                          <a16:colId xmlns:a16="http://schemas.microsoft.com/office/drawing/2014/main" val="20003"/>
                        </a:ext>
                      </a:extLst>
                    </a:gridCol>
                    <a:gridCol w="1325880">
                      <a:extLst>
                        <a:ext uri="{9D8B030D-6E8A-4147-A177-3AD203B41FA5}">
                          <a16:colId xmlns:a16="http://schemas.microsoft.com/office/drawing/2014/main" val="20004"/>
                        </a:ext>
                      </a:extLst>
                    </a:gridCol>
                    <a:gridCol w="1325880">
                      <a:extLst>
                        <a:ext uri="{9D8B030D-6E8A-4147-A177-3AD203B41FA5}">
                          <a16:colId xmlns:a16="http://schemas.microsoft.com/office/drawing/2014/main" val="20005"/>
                        </a:ext>
                      </a:extLst>
                    </a:gridCol>
                    <a:gridCol w="2112264">
                      <a:extLst>
                        <a:ext uri="{9D8B030D-6E8A-4147-A177-3AD203B41FA5}">
                          <a16:colId xmlns:a16="http://schemas.microsoft.com/office/drawing/2014/main" val="20006"/>
                        </a:ext>
                      </a:extLst>
                    </a:gridCol>
                  </a:tblGrid>
                  <a:tr h="390017">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𝑖</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sSub>
                                <m:sSub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6565FF"/>
                                      </a:solidFill>
                                      <a:latin typeface="Cambria Math" pitchFamily="34" charset="0"/>
                                      <a:ea typeface="Cambria Math" pitchFamily="34" charset="-122"/>
                                      <a:cs typeface="Cambria Math" pitchFamily="34" charset="-120"/>
                                    </a:rPr>
                                    <m:t>𝑥</m:t>
                                  </m:r>
                                </m:e>
                                <m:sub>
                                  <m:r>
                                    <a:rPr lang="en-US" altLang="zh-CN" sz="1800" b="0" i="0" spc="-100">
                                      <a:solidFill>
                                        <a:srgbClr val="6565FF"/>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600"/>
                            </a:lnSpc>
                          </a:pPr>
                          <a14:m>
                            <m:oMath xmlns:m="http://schemas.openxmlformats.org/officeDocument/2006/math">
                              <m:sSub>
                                <m:sSub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6565FF"/>
                                      </a:solidFill>
                                      <a:latin typeface="Cambria Math" pitchFamily="34" charset="0"/>
                                      <a:ea typeface="Cambria Math" pitchFamily="34" charset="-122"/>
                                      <a:cs typeface="Cambria Math" pitchFamily="34" charset="-120"/>
                                    </a:rPr>
                                    <m:t>𝑦</m:t>
                                  </m:r>
                                </m:e>
                                <m:sub>
                                  <m:r>
                                    <a:rPr lang="en-US" altLang="zh-CN" sz="1800" b="0" i="0" spc="-100">
                                      <a:solidFill>
                                        <a:srgbClr val="6565FF"/>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pPr algn="ctr" latinLnBrk="1" hangingPunct="0">
                            <a:lnSpc>
                              <a:spcPts val="2600"/>
                            </a:lnSpc>
                          </a:pPr>
                          <a14:m>
                            <m:oMath xmlns:m="http://schemas.openxmlformats.org/officeDocument/2006/math">
                              <m:sSub>
                                <m:sSub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6565FF"/>
                                      </a:solidFill>
                                      <a:latin typeface="Cambria Math" pitchFamily="34" charset="0"/>
                                      <a:ea typeface="Cambria Math" pitchFamily="34" charset="-122"/>
                                      <a:cs typeface="Cambria Math" pitchFamily="34" charset="-120"/>
                                    </a:rPr>
                                    <m:t>𝑥</m:t>
                                  </m:r>
                                </m:e>
                                <m:sub>
                                  <m:r>
                                    <a:rPr lang="en-US" altLang="zh-CN" sz="1800" b="0" i="0" spc="-100">
                                      <a:solidFill>
                                        <a:srgbClr val="6565FF"/>
                                      </a:solidFill>
                                      <a:latin typeface="Cambria Math" pitchFamily="34" charset="0"/>
                                      <a:ea typeface="Cambria Math" pitchFamily="34" charset="-122"/>
                                      <a:cs typeface="Cambria Math" pitchFamily="34" charset="-120"/>
                                    </a:rPr>
                                    <m:t>𝑖</m:t>
                                  </m:r>
                                </m:sub>
                              </m:sSub>
                              <m:sSub>
                                <m:sSub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6565FF"/>
                                      </a:solidFill>
                                      <a:latin typeface="Cambria Math" pitchFamily="34" charset="0"/>
                                      <a:ea typeface="Cambria Math" pitchFamily="34" charset="-122"/>
                                      <a:cs typeface="Cambria Math" pitchFamily="34" charset="-120"/>
                                    </a:rPr>
                                    <m:t>𝑦</m:t>
                                  </m:r>
                                </m:e>
                                <m:sub>
                                  <m:r>
                                    <a:rPr lang="en-US" altLang="zh-CN" sz="1800" b="0" i="0" spc="-100">
                                      <a:solidFill>
                                        <a:srgbClr val="6565FF"/>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560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380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02781">
                    <a:tc>
                      <a:txBody>
                        <a:bodyPr/>
                        <a:lstStyle/>
                        <a:p>
                          <a:pPr algn="ctr" latinLnBrk="1" hangingPunct="0">
                            <a:lnSpc>
                              <a:spcPts val="2800"/>
                            </a:lnSpc>
                          </a:pPr>
                          <a14:m>
                            <m:oMath xmlns:m="http://schemas.openxmlformats.org/officeDocument/2006/math">
                              <m:sSubSup>
                                <m:sSubSupPr>
                                  <m:ctrlPr>
                                    <a:rPr lang="en-US" altLang="zh-CN" sz="1800" b="0" i="1" spc="-100">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spc="-100">
                                      <a:solidFill>
                                        <a:srgbClr val="6565FF"/>
                                      </a:solidFill>
                                      <a:latin typeface="Cambria Math" pitchFamily="34" charset="0"/>
                                      <a:ea typeface="Cambria Math" pitchFamily="34" charset="-122"/>
                                      <a:cs typeface="Cambria Math" pitchFamily="34" charset="-120"/>
                                    </a:rPr>
                                    <m:t>𝑥</m:t>
                                  </m:r>
                                </m:e>
                                <m:sub>
                                  <m:r>
                                    <a:rPr lang="en-US" altLang="zh-CN" sz="1800" b="0" i="0" spc="-100">
                                      <a:solidFill>
                                        <a:srgbClr val="6565FF"/>
                                      </a:solidFill>
                                      <a:latin typeface="Cambria Math" pitchFamily="34" charset="0"/>
                                      <a:ea typeface="Cambria Math" pitchFamily="34" charset="-122"/>
                                      <a:cs typeface="Cambria Math" pitchFamily="34" charset="-120"/>
                                    </a:rPr>
                                    <m:t>𝑖</m:t>
                                  </m:r>
                                </m:sub>
                                <m:sup>
                                  <m:r>
                                    <a:rPr lang="en-US" altLang="zh-CN" sz="1800" b="0" i="0" spc="-100">
                                      <a:solidFill>
                                        <a:srgbClr val="6565FF"/>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10" name="QO_7_AN.5_2#4740aaaf6?colgroup=9,5,5,5,5,5,8&amp;vcp=1&amp;vop=1&amp;pid=b574e7386&amp;color=36,64,97&amp;vtp=1&amp;bbb=1"/>
              <p:cNvGraphicFramePr>
                <a:graphicFrameLocks noGrp="1"/>
              </p:cNvGraphicFramePr>
              <p:nvPr>
                <p:extLst>
                  <p:ext uri="{D42A27DB-BD31-4B8C-83A1-F6EECF244321}">
                    <p14:modId xmlns:p14="http://schemas.microsoft.com/office/powerpoint/2010/main" val="632970454"/>
                  </p:ext>
                </p:extLst>
              </p:nvPr>
            </p:nvGraphicFramePr>
            <p:xfrm>
              <a:off x="539496" y="1839264"/>
              <a:ext cx="11045952" cy="1962279"/>
            </p:xfrm>
            <a:graphic>
              <a:graphicData uri="http://schemas.openxmlformats.org/drawingml/2006/table">
                <a:tbl>
                  <a:tblPr/>
                  <a:tblGrid>
                    <a:gridCol w="2304288">
                      <a:extLst>
                        <a:ext uri="{9D8B030D-6E8A-4147-A177-3AD203B41FA5}">
                          <a16:colId xmlns:a16="http://schemas.microsoft.com/office/drawing/2014/main" val="20000"/>
                        </a:ext>
                      </a:extLst>
                    </a:gridCol>
                    <a:gridCol w="1325880">
                      <a:extLst>
                        <a:ext uri="{9D8B030D-6E8A-4147-A177-3AD203B41FA5}">
                          <a16:colId xmlns:a16="http://schemas.microsoft.com/office/drawing/2014/main" val="20001"/>
                        </a:ext>
                      </a:extLst>
                    </a:gridCol>
                    <a:gridCol w="1325880">
                      <a:extLst>
                        <a:ext uri="{9D8B030D-6E8A-4147-A177-3AD203B41FA5}">
                          <a16:colId xmlns:a16="http://schemas.microsoft.com/office/drawing/2014/main" val="20002"/>
                        </a:ext>
                      </a:extLst>
                    </a:gridCol>
                    <a:gridCol w="1325880">
                      <a:extLst>
                        <a:ext uri="{9D8B030D-6E8A-4147-A177-3AD203B41FA5}">
                          <a16:colId xmlns:a16="http://schemas.microsoft.com/office/drawing/2014/main" val="20003"/>
                        </a:ext>
                      </a:extLst>
                    </a:gridCol>
                    <a:gridCol w="1325880">
                      <a:extLst>
                        <a:ext uri="{9D8B030D-6E8A-4147-A177-3AD203B41FA5}">
                          <a16:colId xmlns:a16="http://schemas.microsoft.com/office/drawing/2014/main" val="20004"/>
                        </a:ext>
                      </a:extLst>
                    </a:gridCol>
                    <a:gridCol w="1325880">
                      <a:extLst>
                        <a:ext uri="{9D8B030D-6E8A-4147-A177-3AD203B41FA5}">
                          <a16:colId xmlns:a16="http://schemas.microsoft.com/office/drawing/2014/main" val="20005"/>
                        </a:ext>
                      </a:extLst>
                    </a:gridCol>
                    <a:gridCol w="2112264">
                      <a:extLst>
                        <a:ext uri="{9D8B030D-6E8A-4147-A177-3AD203B41FA5}">
                          <a16:colId xmlns:a16="http://schemas.microsoft.com/office/drawing/2014/main" val="20006"/>
                        </a:ext>
                      </a:extLst>
                    </a:gridCol>
                  </a:tblGrid>
                  <a:tr h="39001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65" t="-1563" r="-380159" b="-428125"/>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65" t="-101563" r="-380159" b="-328125"/>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65" t="-198462" r="-380159" b="-223077"/>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65" t="-303125" r="-380159" b="-126563"/>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560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380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0278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65" t="-390909" r="-380159" b="-22727"/>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Fallback>
      </mc:AlternateContent>
      <mc:AlternateContent xmlns:mc="http://schemas.openxmlformats.org/markup-compatibility/2006" xmlns:a14="http://schemas.microsoft.com/office/drawing/2010/main">
        <mc:Choice Requires="a14">
          <p:sp>
            <p:nvSpPr>
              <p:cNvPr id="5" name="QO_7_AN.5_3#4740aaaf6?vcp=1&amp;vop=1&amp;pid=b574e7386&amp;color=36,64,97&amp;vtp=1&amp;bbb=1"/>
              <p:cNvSpPr/>
              <p:nvPr/>
            </p:nvSpPr>
            <p:spPr>
              <a:xfrm>
                <a:off x="539496" y="3934764"/>
                <a:ext cx="11109960" cy="1999044"/>
              </a:xfrm>
              <a:prstGeom prst="rect">
                <a:avLst/>
              </a:prstGeom>
              <a:noFill/>
              <a:ln/>
            </p:spPr>
            <p:txBody>
              <a:bodyPr wrap="none" lIns="0" tIns="0" rIns="0" bIns="0" rtlCol="0" anchor="t"/>
              <a:lstStyle/>
              <a:p>
                <a:pPr algn="l" latinLnBrk="1">
                  <a:lnSpc>
                    <a:spcPts val="4800"/>
                  </a:lnSpc>
                </a:pP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25</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250</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=50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=145</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380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74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于是可得</a:t>
                </a:r>
                <a14:m>
                  <m:oMath xmlns:m="http://schemas.openxmlformats.org/officeDocument/2006/math">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𝑏</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−5</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num>
                      <m:den>
                        <m:limLow>
                          <m:limLowPr>
                            <m:ctrlPr>
                              <a:rPr lang="en-US" altLang="zh-CN" sz="1800" i="1">
                                <a:solidFill>
                                  <a:srgbClr val="6565FF"/>
                                </a:solidFill>
                                <a:latin typeface="Cambria Math" panose="02040503050406030204" pitchFamily="18" charset="0"/>
                              </a:rPr>
                            </m:ctrlPr>
                          </m:limLowPr>
                          <m:e>
                            <m:limUpp>
                              <m:limUppPr>
                                <m:ctrlPr>
                                  <a:rPr lang="en-US" altLang="zh-CN" sz="1800" i="1">
                                    <a:solidFill>
                                      <a:srgbClr val="6565FF"/>
                                    </a:solidFill>
                                    <a:latin typeface="Cambria Math" panose="02040503050406030204" pitchFamily="18" charset="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−5(</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m:rPr>
                            <m:nor/>
                          </m:rPr>
                          <a:rPr lang="en-US" altLang="zh-CN" sz="1800" b="0" i="0">
                            <a:solidFill>
                              <a:srgbClr val="6565FF"/>
                            </a:solidFill>
                            <a:latin typeface="Cambria Math" pitchFamily="34" charset="0"/>
                            <a:ea typeface="Cambria Math" pitchFamily="34" charset="-122"/>
                            <a:cs typeface="Cambria Math" pitchFamily="34" charset="-120"/>
                          </a:rPr>
                          <m:t> </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380−5×5×50</m:t>
                        </m:r>
                      </m:num>
                      <m:den>
                        <m:r>
                          <a:rPr lang="en-US" altLang="zh-CN" sz="1800" b="0" i="0">
                            <a:solidFill>
                              <a:srgbClr val="6565FF"/>
                            </a:solidFill>
                            <a:latin typeface="Cambria Math" pitchFamily="34" charset="0"/>
                            <a:ea typeface="Cambria Math" pitchFamily="34" charset="-122"/>
                            <a:cs typeface="Cambria Math" pitchFamily="34" charset="-120"/>
                          </a:rPr>
                          <m:t>145−5×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5</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=6.5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kern="0">
                    <a:solidFill>
                      <a:srgbClr val="6565FF"/>
                    </a:solidFill>
                    <a:latin typeface="SimSun" panose="02010600030101010101" pitchFamily="2" charset="-122"/>
                    <a:ea typeface="微软雅黑" pitchFamily="34" charset="-122"/>
                    <a:cs typeface="Times New Roman" pitchFamily="34" charset="-120"/>
                  </a:rPr>
                  <a:t>    </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𝑎</m:t>
                        </m:r>
                      </m:e>
                    </m:acc>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𝑏</m:t>
                        </m:r>
                      </m:e>
                      <m:lim>
                        <m:r>
                          <a:rPr lang="en-US" altLang="zh-CN" sz="1800" b="0" i="0">
                            <a:solidFill>
                              <a:srgbClr val="6565FF"/>
                            </a:solidFill>
                            <a:latin typeface="Cambria Math" pitchFamily="34" charset="0"/>
                            <a:ea typeface="Cambria Math" pitchFamily="34" charset="-122"/>
                            <a:cs typeface="Cambria Math" pitchFamily="34" charset="-120"/>
                          </a:rPr>
                          <m:t>＾</m:t>
                        </m:r>
                      </m:lim>
                    </m:limUpp>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=50−6.5×5=17.5</m:t>
                    </m:r>
                  </m:oMath>
                </a14:m>
                <a:r>
                  <a:rPr lang="en-US" altLang="zh-CN" sz="1800" b="0" i="0" dirty="0">
                    <a:solidFill>
                      <a:srgbClr val="6565FF"/>
                    </a:solidFill>
                    <a:latin typeface="Times New Roman" pitchFamily="34" charset="0"/>
                    <a:ea typeface="微软雅黑" pitchFamily="34" charset="-122"/>
                    <a:cs typeface="Times New Roman" pitchFamily="34" charset="-120"/>
                  </a:rPr>
                  <a:t>，所以所求的经验回归方程为</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=6.5</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+17.5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AN.5_3#4740aaaf6?vcp=1&amp;vop=1&amp;pid=b574e7386&amp;color=36,64,97&amp;vtp=1&amp;bbb=1"/>
              <p:cNvSpPr>
                <a:spLocks noRot="1" noChangeAspect="1" noMove="1" noResize="1" noEditPoints="1" noAdjustHandles="1" noChangeArrowheads="1" noChangeShapeType="1" noTextEdit="1"/>
              </p:cNvSpPr>
              <p:nvPr/>
            </p:nvSpPr>
            <p:spPr>
              <a:xfrm>
                <a:off x="539496" y="3934764"/>
                <a:ext cx="11109960" cy="1999044"/>
              </a:xfrm>
              <a:prstGeom prst="rect">
                <a:avLst/>
              </a:prstGeom>
              <a:blipFill>
                <a:blip r:embed="rId4"/>
                <a:stretch>
                  <a:fillRect b="-70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anim calcmode="lin" valueType="num">
                                      <p:cBhvr>
                                        <p:cTn id="23" dur="500" fill="hold"/>
                                        <p:tgtEl>
                                          <p:spTgt spid="5">
                                            <p:bg/>
                                          </p:spTgt>
                                        </p:tgtEl>
                                        <p:attrNameLst>
                                          <p:attrName>ppt_x</p:attrName>
                                        </p:attrNameLst>
                                      </p:cBhvr>
                                      <p:tavLst>
                                        <p:tav tm="0">
                                          <p:val>
                                            <p:strVal val="#ppt_x"/>
                                          </p:val>
                                        </p:tav>
                                        <p:tav tm="100000">
                                          <p:val>
                                            <p:strVal val="#ppt_x"/>
                                          </p:val>
                                        </p:tav>
                                      </p:tavLst>
                                    </p:anim>
                                    <p:anim calcmode="lin" valueType="num">
                                      <p:cBhvr>
                                        <p:cTn id="24" dur="500" fill="hold"/>
                                        <p:tgtEl>
                                          <p:spTgt spid="5">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fade">
                                      <p:cBhvr>
                                        <p:cTn id="27" dur="500"/>
                                        <p:tgtEl>
                                          <p:spTgt spid="5">
                                            <p:txEl>
                                              <p:pRg st="0" end="0"/>
                                            </p:txEl>
                                          </p:spTgt>
                                        </p:tgtEl>
                                      </p:cBhvr>
                                    </p:animEffect>
                                    <p:anim calcmode="lin" valueType="num">
                                      <p:cBhvr>
                                        <p:cTn id="2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anim calcmode="lin" valueType="num">
                                      <p:cBhvr>
                                        <p:cTn id="3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Effect transition="in" filter="fade">
                                      <p:cBhvr>
                                        <p:cTn id="37" dur="500"/>
                                        <p:tgtEl>
                                          <p:spTgt spid="5">
                                            <p:txEl>
                                              <p:pRg st="2" end="2"/>
                                            </p:txEl>
                                          </p:spTgt>
                                        </p:tgtEl>
                                      </p:cBhvr>
                                    </p:animEffect>
                                    <p:anim calcmode="lin" valueType="num">
                                      <p:cBhvr>
                                        <p:cTn id="3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405</Words>
  <Application>Microsoft Office PowerPoint</Application>
  <PresentationFormat>宽屏</PresentationFormat>
  <Paragraphs>195</Paragraphs>
  <Slides>18</Slides>
  <Notes>18</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18</vt:i4>
      </vt:variant>
    </vt:vector>
  </HeadingPairs>
  <TitlesOfParts>
    <vt:vector size="29" baseType="lpstr">
      <vt:lpstr>Arial (正文)</vt:lpstr>
      <vt:lpstr>等线</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2025-10-21T08:10:55Z</dcterms:created>
  <dcterms:modified xsi:type="dcterms:W3CDTF">2025-10-21T08:20:18Z</dcterms:modified>
  <cp:category/>
  <cp:contentStatus/>
</cp:coreProperties>
</file>